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857" r:id="rId2"/>
    <p:sldId id="910" r:id="rId3"/>
    <p:sldId id="911" r:id="rId4"/>
    <p:sldId id="984" r:id="rId5"/>
    <p:sldId id="973" r:id="rId6"/>
    <p:sldId id="859" r:id="rId7"/>
    <p:sldId id="860" r:id="rId8"/>
    <p:sldId id="738" r:id="rId9"/>
    <p:sldId id="988" r:id="rId10"/>
    <p:sldId id="989" r:id="rId11"/>
    <p:sldId id="990" r:id="rId12"/>
    <p:sldId id="991" r:id="rId13"/>
    <p:sldId id="976" r:id="rId14"/>
    <p:sldId id="992" r:id="rId15"/>
    <p:sldId id="979" r:id="rId16"/>
    <p:sldId id="981" r:id="rId17"/>
    <p:sldId id="926" r:id="rId18"/>
    <p:sldId id="942" r:id="rId19"/>
    <p:sldId id="993" r:id="rId20"/>
    <p:sldId id="994" r:id="rId21"/>
    <p:sldId id="995" r:id="rId22"/>
    <p:sldId id="996" r:id="rId23"/>
    <p:sldId id="997" r:id="rId24"/>
    <p:sldId id="999" r:id="rId25"/>
    <p:sldId id="1000" r:id="rId26"/>
    <p:sldId id="1002" r:id="rId27"/>
    <p:sldId id="1003" r:id="rId28"/>
    <p:sldId id="1004" r:id="rId29"/>
    <p:sldId id="1006" r:id="rId30"/>
    <p:sldId id="1007" r:id="rId31"/>
    <p:sldId id="1008" r:id="rId32"/>
    <p:sldId id="1009" r:id="rId33"/>
    <p:sldId id="1010" r:id="rId34"/>
    <p:sldId id="1011" r:id="rId35"/>
    <p:sldId id="1012" r:id="rId36"/>
    <p:sldId id="1015" r:id="rId37"/>
    <p:sldId id="1016"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11" autoAdjust="0"/>
    <p:restoredTop sz="95504" autoAdjust="0"/>
  </p:normalViewPr>
  <p:slideViewPr>
    <p:cSldViewPr>
      <p:cViewPr>
        <p:scale>
          <a:sx n="48" d="100"/>
          <a:sy n="48" d="100"/>
        </p:scale>
        <p:origin x="-1406" y="-4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FD4F8-D60B-4982-8EB8-EA0249E4773D}" type="doc">
      <dgm:prSet loTypeId="urn:microsoft.com/office/officeart/2011/layout/InterconnectedBlockProcess" loCatId="process" qsTypeId="urn:microsoft.com/office/officeart/2005/8/quickstyle/simple1" qsCatId="simple" csTypeId="urn:microsoft.com/office/officeart/2005/8/colors/colorful3" csCatId="colorful" phldr="1"/>
      <dgm:spPr/>
      <dgm:t>
        <a:bodyPr/>
        <a:lstStyle/>
        <a:p>
          <a:endParaRPr lang="en-US"/>
        </a:p>
      </dgm:t>
    </dgm:pt>
    <dgm:pt modelId="{46304555-6E7A-44C0-B45B-CC97C0358BE8}">
      <dgm:prSet phldrT="[Text]" custT="1"/>
      <dgm:spPr>
        <a:xfrm>
          <a:off x="0" y="425772"/>
          <a:ext cx="1804174" cy="985476"/>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Executive Leadership Readiness , Commitment and Practice Structures/Integration</a:t>
          </a:r>
          <a:endParaRPr lang="en-US" sz="1200" b="1" dirty="0">
            <a:solidFill>
              <a:schemeClr val="bg2"/>
            </a:solidFill>
            <a:latin typeface="Calibri"/>
            <a:ea typeface="+mn-ea"/>
            <a:cs typeface="+mn-cs"/>
          </a:endParaRPr>
        </a:p>
      </dgm:t>
    </dgm:pt>
    <dgm:pt modelId="{E4B0DCB3-F619-4328-8B93-5AF202296ADF}" type="parTrans" cxnId="{F0A6F3D3-7F53-46F2-A61A-75841FB99DA1}">
      <dgm:prSet/>
      <dgm:spPr/>
      <dgm:t>
        <a:bodyPr/>
        <a:lstStyle/>
        <a:p>
          <a:endParaRPr lang="en-US" sz="1200"/>
        </a:p>
      </dgm:t>
    </dgm:pt>
    <dgm:pt modelId="{6FD14E5B-1418-4C3D-88F9-0A04C8F0237E}" type="sibTrans" cxnId="{F0A6F3D3-7F53-46F2-A61A-75841FB99DA1}">
      <dgm:prSet/>
      <dgm:spPr/>
      <dgm:t>
        <a:bodyPr/>
        <a:lstStyle/>
        <a:p>
          <a:endParaRPr lang="en-US" sz="1200"/>
        </a:p>
      </dgm:t>
    </dgm:pt>
    <dgm:pt modelId="{64581FFD-C5FC-43CC-B1C2-CD2BBA66404C}">
      <dgm:prSet phldrT="[Text]" custT="1"/>
      <dgm:spPr>
        <a:xfrm>
          <a:off x="1814801" y="257228"/>
          <a:ext cx="1804174" cy="870406"/>
        </a:xfr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Information Sessions</a:t>
          </a:r>
          <a:endParaRPr lang="en-US" sz="1200" b="1" dirty="0">
            <a:solidFill>
              <a:schemeClr val="bg2"/>
            </a:solidFill>
            <a:latin typeface="Calibri"/>
            <a:ea typeface="+mn-ea"/>
            <a:cs typeface="+mn-cs"/>
          </a:endParaRPr>
        </a:p>
      </dgm:t>
    </dgm:pt>
    <dgm:pt modelId="{B986BC70-7E8C-4D7A-A398-56C14F0AB7BD}" type="parTrans" cxnId="{01BEBF2C-F0A3-46B6-8838-1592BE8BFF5C}">
      <dgm:prSet/>
      <dgm:spPr/>
      <dgm:t>
        <a:bodyPr/>
        <a:lstStyle/>
        <a:p>
          <a:endParaRPr lang="en-US" sz="1200"/>
        </a:p>
      </dgm:t>
    </dgm:pt>
    <dgm:pt modelId="{42C52B15-4040-42F6-BBC4-DBBE3B3DE08E}" type="sibTrans" cxnId="{01BEBF2C-F0A3-46B6-8838-1592BE8BFF5C}">
      <dgm:prSet/>
      <dgm:spPr/>
      <dgm:t>
        <a:bodyPr/>
        <a:lstStyle/>
        <a:p>
          <a:endParaRPr lang="en-US" sz="1200"/>
        </a:p>
      </dgm:t>
    </dgm:pt>
    <dgm:pt modelId="{8DAC62BE-0B9A-46FB-93ED-5D4F7E1B0BFB}">
      <dgm:prSet phldrT="[Text]" custT="1"/>
      <dgm:spPr>
        <a:xfrm>
          <a:off x="3629241" y="186284"/>
          <a:ext cx="1804174" cy="918624"/>
        </a:xfr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Organizational Assessments</a:t>
          </a:r>
          <a:endParaRPr lang="en-US" sz="1200" b="1" dirty="0">
            <a:solidFill>
              <a:schemeClr val="bg2"/>
            </a:solidFill>
            <a:latin typeface="Calibri"/>
            <a:ea typeface="+mn-ea"/>
            <a:cs typeface="+mn-cs"/>
          </a:endParaRPr>
        </a:p>
      </dgm:t>
    </dgm:pt>
    <dgm:pt modelId="{AE9447D4-D3EB-4485-93DF-B1651BF30C14}" type="parTrans" cxnId="{1A45A16E-C7AE-4B4F-98A6-52AE514778ED}">
      <dgm:prSet/>
      <dgm:spPr/>
      <dgm:t>
        <a:bodyPr/>
        <a:lstStyle/>
        <a:p>
          <a:endParaRPr lang="en-US" sz="1200"/>
        </a:p>
      </dgm:t>
    </dgm:pt>
    <dgm:pt modelId="{635A80BB-23C2-495F-8F9B-BF7AA6431F2E}" type="sibTrans" cxnId="{1A45A16E-C7AE-4B4F-98A6-52AE514778ED}">
      <dgm:prSet/>
      <dgm:spPr/>
      <dgm:t>
        <a:bodyPr/>
        <a:lstStyle/>
        <a:p>
          <a:endParaRPr lang="en-US" sz="1200"/>
        </a:p>
      </dgm:t>
    </dgm:pt>
    <dgm:pt modelId="{8A1166C1-E486-4777-859C-02A699D94655}">
      <dgm:prSet phldrT="[Text]" custT="1"/>
      <dgm:spPr>
        <a:xfrm>
          <a:off x="5412523" y="68096"/>
          <a:ext cx="1804174" cy="900641"/>
        </a:xfr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Leadership Engagement Sessions</a:t>
          </a:r>
          <a:endParaRPr lang="en-US" sz="1200" b="1" dirty="0">
            <a:solidFill>
              <a:schemeClr val="bg2"/>
            </a:solidFill>
            <a:latin typeface="Calibri"/>
            <a:ea typeface="+mn-ea"/>
            <a:cs typeface="+mn-cs"/>
          </a:endParaRPr>
        </a:p>
      </dgm:t>
    </dgm:pt>
    <dgm:pt modelId="{CA5BFE47-122A-40D6-AB31-3D127F013641}" type="parTrans" cxnId="{408FA518-6E0A-4774-A7C9-3054AD66C18E}">
      <dgm:prSet/>
      <dgm:spPr/>
      <dgm:t>
        <a:bodyPr/>
        <a:lstStyle/>
        <a:p>
          <a:endParaRPr lang="en-US" sz="1200"/>
        </a:p>
      </dgm:t>
    </dgm:pt>
    <dgm:pt modelId="{FFEEF3D7-21B6-4389-A5C3-ACF4D275E556}" type="sibTrans" cxnId="{408FA518-6E0A-4774-A7C9-3054AD66C18E}">
      <dgm:prSet/>
      <dgm:spPr/>
      <dgm:t>
        <a:bodyPr/>
        <a:lstStyle/>
        <a:p>
          <a:endParaRPr lang="en-US" sz="1200"/>
        </a:p>
      </dgm:t>
    </dgm:pt>
    <dgm:pt modelId="{57970B85-C863-4745-BB8D-349748715B71}">
      <dgm:prSet phldrT="[Text]" custT="1"/>
      <dgm:spPr>
        <a:xfrm>
          <a:off x="7212190" y="0"/>
          <a:ext cx="1804174" cy="980035"/>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Staff Engagement Sessions and Facilitator Workshop</a:t>
          </a:r>
          <a:endParaRPr lang="en-US" sz="1200" b="1" dirty="0">
            <a:solidFill>
              <a:schemeClr val="bg2"/>
            </a:solidFill>
            <a:latin typeface="Calibri"/>
            <a:ea typeface="+mn-ea"/>
            <a:cs typeface="+mn-cs"/>
          </a:endParaRPr>
        </a:p>
      </dgm:t>
    </dgm:pt>
    <dgm:pt modelId="{619D82A0-FDF4-4F51-95F2-22BAE6AC888F}" type="parTrans" cxnId="{5849D764-B285-44F1-9549-946C16726555}">
      <dgm:prSet/>
      <dgm:spPr/>
      <dgm:t>
        <a:bodyPr/>
        <a:lstStyle/>
        <a:p>
          <a:endParaRPr lang="en-US" sz="1200"/>
        </a:p>
      </dgm:t>
    </dgm:pt>
    <dgm:pt modelId="{3BF79B40-88B7-4D23-B75C-C4F4C1D7EE11}" type="sibTrans" cxnId="{5849D764-B285-44F1-9549-946C16726555}">
      <dgm:prSet/>
      <dgm:spPr/>
      <dgm:t>
        <a:bodyPr/>
        <a:lstStyle/>
        <a:p>
          <a:endParaRPr lang="en-US" sz="1200"/>
        </a:p>
      </dgm:t>
    </dgm:pt>
    <dgm:pt modelId="{1C0FD5FC-6638-47BB-8AA9-C0301623B786}">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r">
            <a:spcAft>
              <a:spcPct val="35000"/>
            </a:spcAft>
          </a:pPr>
          <a:endParaRPr lang="en-US" sz="1200" dirty="0">
            <a:solidFill>
              <a:sysClr val="windowText" lastClr="000000">
                <a:hueOff val="0"/>
                <a:satOff val="0"/>
                <a:lumOff val="0"/>
                <a:alphaOff val="0"/>
              </a:sysClr>
            </a:solidFill>
            <a:latin typeface="Calibri"/>
            <a:ea typeface="+mn-ea"/>
            <a:cs typeface="+mn-cs"/>
          </a:endParaRPr>
        </a:p>
      </dgm:t>
    </dgm:pt>
    <dgm:pt modelId="{BF199545-A09E-4C5E-9865-84BCAC352AF9}" type="parTrans" cxnId="{3D21E602-2648-4478-B2B0-2E611EF7FB52}">
      <dgm:prSet/>
      <dgm:spPr/>
      <dgm:t>
        <a:bodyPr/>
        <a:lstStyle/>
        <a:p>
          <a:endParaRPr lang="en-US" sz="1200"/>
        </a:p>
      </dgm:t>
    </dgm:pt>
    <dgm:pt modelId="{F8983B9F-4CB5-4F87-8CDE-5065B2D02761}" type="sibTrans" cxnId="{3D21E602-2648-4478-B2B0-2E611EF7FB52}">
      <dgm:prSet/>
      <dgm:spPr/>
      <dgm:t>
        <a:bodyPr/>
        <a:lstStyle/>
        <a:p>
          <a:endParaRPr lang="en-US" sz="1200"/>
        </a:p>
      </dgm:t>
    </dgm:pt>
    <dgm:pt modelId="{3B4D4BC5-6712-40BD-A69E-AB4EBDAC493A}">
      <dgm:prSet phldrT="[Text]" custT="1"/>
      <dgm:spPr>
        <a:xfrm>
          <a:off x="0" y="1171694"/>
          <a:ext cx="1804174" cy="4983995"/>
        </a:xfrm>
        <a:solidFill>
          <a:srgbClr val="9BBB59">
            <a:tint val="50000"/>
            <a:hueOff val="10718665"/>
            <a:satOff val="-15729"/>
            <a:lumOff val="1066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b="1" i="1" dirty="0">
              <a:solidFill>
                <a:sysClr val="windowText" lastClr="000000">
                  <a:hueOff val="0"/>
                  <a:satOff val="0"/>
                  <a:lumOff val="0"/>
                  <a:alphaOff val="0"/>
                </a:sysClr>
              </a:solidFill>
              <a:latin typeface="Calibri"/>
              <a:ea typeface="+mn-ea"/>
              <a:cs typeface="+mn-cs"/>
            </a:rPr>
            <a:t>:</a:t>
          </a:r>
          <a:r>
            <a:rPr lang="en-US" sz="1200" dirty="0">
              <a:solidFill>
                <a:sysClr val="windowText" lastClr="000000">
                  <a:hueOff val="0"/>
                  <a:satOff val="0"/>
                  <a:lumOff val="0"/>
                  <a:alphaOff val="0"/>
                </a:sysClr>
              </a:solidFill>
              <a:latin typeface="Calibri"/>
              <a:ea typeface="+mn-ea"/>
              <a:cs typeface="+mn-cs"/>
            </a:rPr>
            <a:t> 1 day (1/2 day ERLC, 1/2 day interviews)</a:t>
          </a:r>
        </a:p>
      </dgm:t>
    </dgm:pt>
    <dgm:pt modelId="{F6578148-1525-4CA0-985B-9E856BDCBBD0}" type="parTrans" cxnId="{7F77F23D-D79A-48C0-9743-4A79D0812626}">
      <dgm:prSet/>
      <dgm:spPr/>
      <dgm:t>
        <a:bodyPr/>
        <a:lstStyle/>
        <a:p>
          <a:endParaRPr lang="en-US" sz="1200"/>
        </a:p>
      </dgm:t>
    </dgm:pt>
    <dgm:pt modelId="{557904A5-9DF0-478A-9877-724A54E4110E}" type="sibTrans" cxnId="{7F77F23D-D79A-48C0-9743-4A79D0812626}">
      <dgm:prSet/>
      <dgm:spPr/>
      <dgm:t>
        <a:bodyPr/>
        <a:lstStyle/>
        <a:p>
          <a:endParaRPr lang="en-US" sz="1200"/>
        </a:p>
      </dgm:t>
    </dgm:pt>
    <dgm:pt modelId="{7B3CEA0F-75D0-4EF9-A3EE-80F489207A32}">
      <dgm:prSet phldrT="[Text]" custT="1"/>
      <dgm:spPr>
        <a:xfrm>
          <a:off x="0" y="1171694"/>
          <a:ext cx="1804174" cy="4983995"/>
        </a:xfrm>
        <a:solidFill>
          <a:srgbClr val="9BBB59">
            <a:tint val="50000"/>
            <a:hueOff val="10718665"/>
            <a:satOff val="-15729"/>
            <a:lumOff val="1066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Quadrad and POC</a:t>
          </a:r>
        </a:p>
        <a:p>
          <a:pPr algn="l"/>
          <a:r>
            <a:rPr lang="en-US" sz="1200" b="1" i="1" dirty="0">
              <a:solidFill>
                <a:sysClr val="windowText" lastClr="000000">
                  <a:hueOff val="0"/>
                  <a:satOff val="0"/>
                  <a:lumOff val="0"/>
                  <a:alphaOff val="0"/>
                </a:sysClr>
              </a:solidFill>
              <a:latin typeface="Calibri"/>
              <a:ea typeface="+mn-ea"/>
              <a:cs typeface="+mn-cs"/>
            </a:rPr>
            <a:t>Goal: </a:t>
          </a:r>
          <a:r>
            <a:rPr lang="en-US" sz="1200" b="0" i="0" dirty="0">
              <a:solidFill>
                <a:sysClr val="windowText" lastClr="000000">
                  <a:hueOff val="0"/>
                  <a:satOff val="0"/>
                  <a:lumOff val="0"/>
                  <a:alphaOff val="0"/>
                </a:sysClr>
              </a:solidFill>
              <a:latin typeface="Calibri"/>
              <a:ea typeface="+mn-ea"/>
              <a:cs typeface="+mn-cs"/>
            </a:rPr>
            <a:t>To help senior leaders create both an individual and organizational vision of PCC, and to identify individual and organizational commitments to bring their vision to reality. Then, to collect information to enrich and inform future steps in this cycle.</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b="1" i="0" dirty="0">
              <a:solidFill>
                <a:sysClr val="windowText" lastClr="000000">
                  <a:hueOff val="0"/>
                  <a:satOff val="0"/>
                  <a:lumOff val="0"/>
                  <a:alphaOff val="0"/>
                </a:sysClr>
              </a:solidFill>
              <a:latin typeface="Calibri"/>
              <a:ea typeface="+mn-ea"/>
              <a:cs typeface="+mn-cs"/>
            </a:rPr>
            <a:t> </a:t>
          </a:r>
          <a:r>
            <a:rPr lang="en-US" sz="1200" b="0" i="0" dirty="0">
              <a:solidFill>
                <a:sysClr val="windowText" lastClr="000000">
                  <a:hueOff val="0"/>
                  <a:satOff val="0"/>
                  <a:lumOff val="0"/>
                  <a:alphaOff val="0"/>
                </a:sysClr>
              </a:solidFill>
              <a:latin typeface="Calibri"/>
              <a:ea typeface="+mn-ea"/>
              <a:cs typeface="+mn-cs"/>
            </a:rPr>
            <a:t>Senior leadership conference room</a:t>
          </a:r>
        </a:p>
        <a:p>
          <a:pPr algn="l"/>
          <a:r>
            <a:rPr lang="en-US" sz="1200" b="1" i="1" dirty="0">
              <a:solidFill>
                <a:sysClr val="windowText" lastClr="000000">
                  <a:hueOff val="0"/>
                  <a:satOff val="0"/>
                  <a:lumOff val="0"/>
                  <a:alphaOff val="0"/>
                </a:sysClr>
              </a:solidFill>
              <a:latin typeface="Calibri"/>
              <a:ea typeface="+mn-ea"/>
              <a:cs typeface="+mn-cs"/>
            </a:rPr>
            <a:t>Equipment: </a:t>
          </a:r>
          <a:r>
            <a:rPr lang="en-US" sz="1200" b="0" i="0" dirty="0">
              <a:solidFill>
                <a:sysClr val="windowText" lastClr="000000">
                  <a:hueOff val="0"/>
                  <a:satOff val="0"/>
                  <a:lumOff val="0"/>
                  <a:alphaOff val="0"/>
                </a:sysClr>
              </a:solidFill>
              <a:latin typeface="Calibri"/>
              <a:ea typeface="+mn-ea"/>
              <a:cs typeface="+mn-cs"/>
            </a:rPr>
            <a:t>Projector, screen, speakers</a:t>
          </a:r>
        </a:p>
      </dgm:t>
    </dgm:pt>
    <dgm:pt modelId="{E07386C0-C750-4A06-AEF2-6C4FE610CBA1}" type="parTrans" cxnId="{D5A57938-7721-4529-8BF1-8CF89ADF72A6}">
      <dgm:prSet/>
      <dgm:spPr/>
      <dgm:t>
        <a:bodyPr/>
        <a:lstStyle/>
        <a:p>
          <a:endParaRPr lang="en-US" sz="1200"/>
        </a:p>
      </dgm:t>
    </dgm:pt>
    <dgm:pt modelId="{46D55D6E-752D-4F69-9BAA-3C31B389A554}" type="sibTrans" cxnId="{D5A57938-7721-4529-8BF1-8CF89ADF72A6}">
      <dgm:prSet/>
      <dgm:spPr/>
      <dgm:t>
        <a:bodyPr/>
        <a:lstStyle/>
        <a:p>
          <a:endParaRPr lang="en-US" sz="1200"/>
        </a:p>
      </dgm:t>
    </dgm:pt>
    <dgm:pt modelId="{889DF658-B3C8-4EA5-9543-246471440AC2}">
      <dgm:prSet phldrT="[Text]" custT="1"/>
      <dgm:spPr>
        <a:xfrm>
          <a:off x="1847826" y="924525"/>
          <a:ext cx="1767892" cy="5231164"/>
        </a:xfrm>
        <a:solidFill>
          <a:srgbClr val="9BBB59">
            <a:tint val="50000"/>
            <a:hueOff val="8038998"/>
            <a:satOff val="-11797"/>
            <a:lumOff val="799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b="1" i="1" dirty="0">
              <a:solidFill>
                <a:sysClr val="windowText" lastClr="000000">
                  <a:hueOff val="0"/>
                  <a:satOff val="0"/>
                  <a:lumOff val="0"/>
                  <a:alphaOff val="0"/>
                </a:sysClr>
              </a:solidFill>
              <a:latin typeface="Calibri"/>
              <a:ea typeface="+mn-ea"/>
              <a:cs typeface="+mn-cs"/>
            </a:rPr>
            <a:t>:</a:t>
          </a:r>
          <a:r>
            <a:rPr lang="en-US" sz="1200" dirty="0">
              <a:solidFill>
                <a:sysClr val="windowText" lastClr="000000">
                  <a:hueOff val="0"/>
                  <a:satOff val="0"/>
                  <a:lumOff val="0"/>
                  <a:alphaOff val="0"/>
                </a:sysClr>
              </a:solidFill>
              <a:latin typeface="Calibri"/>
              <a:ea typeface="+mn-ea"/>
              <a:cs typeface="+mn-cs"/>
            </a:rPr>
            <a:t> 1 hr. sessions repeated during 2 days</a:t>
          </a:r>
        </a:p>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All Staff, Volunteers and Veterans</a:t>
          </a:r>
          <a:endParaRPr lang="en-US" sz="1200" dirty="0">
            <a:solidFill>
              <a:sysClr val="windowText" lastClr="000000"/>
            </a:solidFill>
            <a:latin typeface="Calibri"/>
            <a:ea typeface="+mn-ea"/>
            <a:cs typeface="+mn-cs"/>
          </a:endParaRPr>
        </a:p>
      </dgm:t>
    </dgm:pt>
    <dgm:pt modelId="{E9306467-08D4-4CFB-A789-8C87324E920F}" type="parTrans" cxnId="{9104C4AC-284D-4646-ADDA-C39B848C2BBC}">
      <dgm:prSet/>
      <dgm:spPr/>
      <dgm:t>
        <a:bodyPr/>
        <a:lstStyle/>
        <a:p>
          <a:endParaRPr lang="en-US" sz="1200"/>
        </a:p>
      </dgm:t>
    </dgm:pt>
    <dgm:pt modelId="{BF29D962-CD78-4C0B-9002-91904F047336}" type="sibTrans" cxnId="{9104C4AC-284D-4646-ADDA-C39B848C2BBC}">
      <dgm:prSet/>
      <dgm:spPr/>
      <dgm:t>
        <a:bodyPr/>
        <a:lstStyle/>
        <a:p>
          <a:endParaRPr lang="en-US" sz="1200"/>
        </a:p>
      </dgm:t>
    </dgm:pt>
    <dgm:pt modelId="{0D38D7B1-A745-41E5-A59F-507A3921247B}">
      <dgm:prSet phldrT="[Text]" custT="1"/>
      <dgm:spPr>
        <a:xfrm>
          <a:off x="1847826" y="924525"/>
          <a:ext cx="1767892" cy="5231164"/>
        </a:xfrm>
        <a:solidFill>
          <a:srgbClr val="9BBB59">
            <a:tint val="50000"/>
            <a:hueOff val="8038998"/>
            <a:satOff val="-11797"/>
            <a:lumOff val="799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Goal:</a:t>
          </a:r>
          <a:r>
            <a:rPr lang="en-US" sz="1200" dirty="0">
              <a:solidFill>
                <a:sysClr val="windowText" lastClr="000000">
                  <a:hueOff val="0"/>
                  <a:satOff val="0"/>
                  <a:lumOff val="0"/>
                  <a:alphaOff val="0"/>
                </a:sysClr>
              </a:solidFill>
              <a:latin typeface="Calibri"/>
              <a:ea typeface="+mn-ea"/>
              <a:cs typeface="+mn-cs"/>
            </a:rPr>
            <a:t> To introduce the VHA model of Patient-Centered Care to as many Staff, Volunteers, and Veterans as possible; to learn more about PCC initiatives already underway, to share other examples of PCC to aspire to, and to inspire staff to get involved.</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Auditorium or other large space that can hold 50-100 people per session is ideal</a:t>
          </a:r>
        </a:p>
        <a:p>
          <a:pPr algn="l"/>
          <a:r>
            <a:rPr lang="en-US" sz="1200" b="1" i="1" dirty="0">
              <a:solidFill>
                <a:sysClr val="windowText" lastClr="000000">
                  <a:hueOff val="0"/>
                  <a:satOff val="0"/>
                  <a:lumOff val="0"/>
                  <a:alphaOff val="0"/>
                </a:sysClr>
              </a:solidFill>
              <a:latin typeface="Calibri"/>
              <a:ea typeface="+mn-ea"/>
              <a:cs typeface="+mn-cs"/>
            </a:rPr>
            <a:t>Equipment:</a:t>
          </a:r>
          <a:r>
            <a:rPr lang="en-US" sz="1200" dirty="0">
              <a:solidFill>
                <a:sysClr val="windowText" lastClr="000000">
                  <a:hueOff val="0"/>
                  <a:satOff val="0"/>
                  <a:lumOff val="0"/>
                  <a:alphaOff val="0"/>
                </a:sysClr>
              </a:solidFill>
              <a:latin typeface="Calibri"/>
              <a:ea typeface="+mn-ea"/>
              <a:cs typeface="+mn-cs"/>
            </a:rPr>
            <a:t> Projector, screen, microphone &amp; speakers</a:t>
          </a:r>
        </a:p>
      </dgm:t>
    </dgm:pt>
    <dgm:pt modelId="{8D9222F2-9AD5-44FC-9AEA-11EB3B04AC1A}" type="parTrans" cxnId="{5C44926F-5C07-4385-9405-5C03CD024AEC}">
      <dgm:prSet/>
      <dgm:spPr/>
      <dgm:t>
        <a:bodyPr/>
        <a:lstStyle/>
        <a:p>
          <a:endParaRPr lang="en-US" sz="1200"/>
        </a:p>
      </dgm:t>
    </dgm:pt>
    <dgm:pt modelId="{BA40BCDC-C30F-4F99-A967-BE456A4A2209}" type="sibTrans" cxnId="{5C44926F-5C07-4385-9405-5C03CD024AEC}">
      <dgm:prSet/>
      <dgm:spPr/>
      <dgm:t>
        <a:bodyPr/>
        <a:lstStyle/>
        <a:p>
          <a:endParaRPr lang="en-US" sz="1200"/>
        </a:p>
      </dgm:t>
    </dgm:pt>
    <dgm:pt modelId="{26624C1B-7A04-4083-B671-7B916137B28D}">
      <dgm:prSet phldrT="[Text]" custT="1"/>
      <dgm:spPr>
        <a:xfrm>
          <a:off x="3634130" y="1082389"/>
          <a:ext cx="1804174" cy="5073300"/>
        </a:xfr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Various stakeholder groups</a:t>
          </a:r>
        </a:p>
      </dgm:t>
    </dgm:pt>
    <dgm:pt modelId="{FAF19A28-B5F6-4B15-AF6E-1C298982D58F}" type="parTrans" cxnId="{C90D9829-1829-4A8A-94F1-CEFC88650619}">
      <dgm:prSet/>
      <dgm:spPr/>
      <dgm:t>
        <a:bodyPr/>
        <a:lstStyle/>
        <a:p>
          <a:endParaRPr lang="en-US" sz="1200"/>
        </a:p>
      </dgm:t>
    </dgm:pt>
    <dgm:pt modelId="{5DEB2BD1-BEF5-4135-8934-B640A12396B3}" type="sibTrans" cxnId="{C90D9829-1829-4A8A-94F1-CEFC88650619}">
      <dgm:prSet/>
      <dgm:spPr/>
      <dgm:t>
        <a:bodyPr/>
        <a:lstStyle/>
        <a:p>
          <a:endParaRPr lang="en-US" sz="1200"/>
        </a:p>
      </dgm:t>
    </dgm:pt>
    <dgm:pt modelId="{31A06B01-A7A1-4482-A863-2EA465F4045C}">
      <dgm:prSet phldrT="[Text]" custT="1"/>
      <dgm:spPr>
        <a:xfrm>
          <a:off x="3634130" y="1082389"/>
          <a:ext cx="1804174" cy="5073300"/>
        </a:xfr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Goal</a:t>
          </a:r>
          <a:r>
            <a:rPr lang="en-US" sz="1200" dirty="0">
              <a:solidFill>
                <a:sysClr val="windowText" lastClr="000000">
                  <a:hueOff val="0"/>
                  <a:satOff val="0"/>
                  <a:lumOff val="0"/>
                  <a:alphaOff val="0"/>
                </a:sysClr>
              </a:solidFill>
              <a:latin typeface="Calibri"/>
              <a:ea typeface="+mn-ea"/>
              <a:cs typeface="+mn-cs"/>
            </a:rPr>
            <a:t>: To assist the facility and its leaders in understanding their current status when it comes to providing PCC to its Veterans, and a culture of caring for visitors, volunteers, staff and providers. Facilitated listening sessions are held with various constituencies and a report is provided. </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Senior leadership conference room (opening &amp; closing), various conference rooms that will seat 15-20 people</a:t>
          </a:r>
        </a:p>
        <a:p>
          <a:pPr algn="l"/>
          <a:r>
            <a:rPr lang="en-US" sz="1200" b="1" i="1" dirty="0">
              <a:solidFill>
                <a:sysClr val="windowText" lastClr="000000">
                  <a:hueOff val="0"/>
                  <a:satOff val="0"/>
                  <a:lumOff val="0"/>
                  <a:alphaOff val="0"/>
                </a:sysClr>
              </a:solidFill>
              <a:latin typeface="Calibri"/>
              <a:ea typeface="+mn-ea"/>
              <a:cs typeface="+mn-cs"/>
            </a:rPr>
            <a:t>Equipment: </a:t>
          </a:r>
          <a:r>
            <a:rPr lang="en-US" sz="1200" i="0" dirty="0">
              <a:solidFill>
                <a:sysClr val="windowText" lastClr="000000">
                  <a:hueOff val="0"/>
                  <a:satOff val="0"/>
                  <a:lumOff val="0"/>
                  <a:alphaOff val="0"/>
                </a:sysClr>
              </a:solidFill>
              <a:latin typeface="Calibri"/>
              <a:ea typeface="+mn-ea"/>
              <a:cs typeface="+mn-cs"/>
            </a:rPr>
            <a:t>Digital recorder (to be provided by FIT team)</a:t>
          </a:r>
          <a:endParaRPr lang="en-US" sz="1200" dirty="0">
            <a:solidFill>
              <a:sysClr val="windowText" lastClr="000000">
                <a:hueOff val="0"/>
                <a:satOff val="0"/>
                <a:lumOff val="0"/>
                <a:alphaOff val="0"/>
              </a:sysClr>
            </a:solidFill>
            <a:latin typeface="Calibri"/>
            <a:ea typeface="+mn-ea"/>
            <a:cs typeface="+mn-cs"/>
          </a:endParaRPr>
        </a:p>
      </dgm:t>
    </dgm:pt>
    <dgm:pt modelId="{96A59414-E716-4D35-8729-D2304CDEF83A}" type="parTrans" cxnId="{AF965902-B071-4DB4-AC1B-105056ED3108}">
      <dgm:prSet/>
      <dgm:spPr/>
      <dgm:t>
        <a:bodyPr/>
        <a:lstStyle/>
        <a:p>
          <a:endParaRPr lang="en-US" sz="1200"/>
        </a:p>
      </dgm:t>
    </dgm:pt>
    <dgm:pt modelId="{082D9DE4-7C64-4906-BED7-090CD14B2C41}" type="sibTrans" cxnId="{AF965902-B071-4DB4-AC1B-105056ED3108}">
      <dgm:prSet/>
      <dgm:spPr/>
      <dgm:t>
        <a:bodyPr/>
        <a:lstStyle/>
        <a:p>
          <a:endParaRPr lang="en-US" sz="1200"/>
        </a:p>
      </dgm:t>
    </dgm:pt>
    <dgm:pt modelId="{83F63FB1-E23D-4872-ABD6-00C47D7B7D8E}">
      <dgm:prSet phldrT="[Text]" custT="1"/>
      <dgm:spPr>
        <a:xfrm>
          <a:off x="3634130" y="1082389"/>
          <a:ext cx="1804174" cy="5073300"/>
        </a:xfr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b="1" i="1" dirty="0">
              <a:solidFill>
                <a:sysClr val="windowText" lastClr="000000">
                  <a:hueOff val="0"/>
                  <a:satOff val="0"/>
                  <a:lumOff val="0"/>
                  <a:alphaOff val="0"/>
                </a:sysClr>
              </a:solidFill>
              <a:latin typeface="Calibri"/>
              <a:ea typeface="+mn-ea"/>
              <a:cs typeface="+mn-cs"/>
            </a:rPr>
            <a:t>:</a:t>
          </a:r>
          <a:r>
            <a:rPr lang="en-US" sz="1200" dirty="0">
              <a:solidFill>
                <a:sysClr val="windowText" lastClr="000000">
                  <a:hueOff val="0"/>
                  <a:satOff val="0"/>
                  <a:lumOff val="0"/>
                  <a:alphaOff val="0"/>
                </a:sysClr>
              </a:solidFill>
              <a:latin typeface="Calibri"/>
              <a:ea typeface="+mn-ea"/>
              <a:cs typeface="+mn-cs"/>
            </a:rPr>
            <a:t> 3-4 days</a:t>
          </a:r>
        </a:p>
      </dgm:t>
    </dgm:pt>
    <dgm:pt modelId="{697F21F5-3FEC-4137-8579-C8D77794FC13}" type="parTrans" cxnId="{75E05821-0024-40A0-9884-08BDC963341D}">
      <dgm:prSet/>
      <dgm:spPr/>
      <dgm:t>
        <a:bodyPr/>
        <a:lstStyle/>
        <a:p>
          <a:endParaRPr lang="en-US" sz="1200"/>
        </a:p>
      </dgm:t>
    </dgm:pt>
    <dgm:pt modelId="{F446A61D-FCCA-42EF-9260-E94C168EF4BE}" type="sibTrans" cxnId="{75E05821-0024-40A0-9884-08BDC963341D}">
      <dgm:prSet/>
      <dgm:spPr/>
      <dgm:t>
        <a:bodyPr/>
        <a:lstStyle/>
        <a:p>
          <a:endParaRPr lang="en-US" sz="1200"/>
        </a:p>
      </dgm:t>
    </dgm:pt>
    <dgm:pt modelId="{DB3E4444-FA0A-4BC1-8EDB-A08BA700FF4A}">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spcAft>
              <a:spcPct val="35000"/>
            </a:spcAft>
          </a:pPr>
          <a:r>
            <a:rPr lang="en-US" sz="1200" b="1" i="1" dirty="0" smtClean="0">
              <a:solidFill>
                <a:sysClr val="windowText" lastClr="000000">
                  <a:hueOff val="0"/>
                  <a:satOff val="0"/>
                  <a:lumOff val="0"/>
                  <a:alphaOff val="0"/>
                </a:sysClr>
              </a:solidFill>
              <a:latin typeface="Calibri"/>
              <a:ea typeface="+mn-ea"/>
              <a:cs typeface="+mn-cs"/>
            </a:rPr>
            <a:t>Duration</a:t>
          </a:r>
          <a:r>
            <a:rPr lang="en-US" sz="1200" dirty="0">
              <a:solidFill>
                <a:sysClr val="windowText" lastClr="000000">
                  <a:hueOff val="0"/>
                  <a:satOff val="0"/>
                  <a:lumOff val="0"/>
                  <a:alphaOff val="0"/>
                </a:sysClr>
              </a:solidFill>
              <a:latin typeface="Calibri"/>
              <a:ea typeface="+mn-ea"/>
              <a:cs typeface="+mn-cs"/>
            </a:rPr>
            <a:t>: 1 day</a:t>
          </a:r>
        </a:p>
      </dgm:t>
    </dgm:pt>
    <dgm:pt modelId="{18D765A5-AD17-445F-82BA-713AC661A555}" type="parTrans" cxnId="{EACD9610-F27B-480B-9C30-05E85C355CDE}">
      <dgm:prSet/>
      <dgm:spPr/>
      <dgm:t>
        <a:bodyPr/>
        <a:lstStyle/>
        <a:p>
          <a:endParaRPr lang="en-US" sz="1200"/>
        </a:p>
      </dgm:t>
    </dgm:pt>
    <dgm:pt modelId="{A9674056-B62C-4A75-8FF8-787ADB315B4E}" type="sibTrans" cxnId="{EACD9610-F27B-480B-9C30-05E85C355CDE}">
      <dgm:prSet/>
      <dgm:spPr/>
      <dgm:t>
        <a:bodyPr/>
        <a:lstStyle/>
        <a:p>
          <a:endParaRPr lang="en-US" sz="1200"/>
        </a:p>
      </dgm:t>
    </dgm:pt>
    <dgm:pt modelId="{46128BAB-8BD8-45FD-99FA-30E6CCC88F06}">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spcAft>
              <a:spcPct val="35000"/>
            </a:spcAft>
          </a:pPr>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Leadership at all levels (max of 40 ppl/session)</a:t>
          </a:r>
        </a:p>
      </dgm:t>
    </dgm:pt>
    <dgm:pt modelId="{66CF6642-2352-44B2-A652-E6190B1CFFF2}" type="parTrans" cxnId="{D929CCED-F641-4493-920B-0ED063DB5E3E}">
      <dgm:prSet/>
      <dgm:spPr/>
      <dgm:t>
        <a:bodyPr/>
        <a:lstStyle/>
        <a:p>
          <a:endParaRPr lang="en-US" sz="1200"/>
        </a:p>
      </dgm:t>
    </dgm:pt>
    <dgm:pt modelId="{92920D23-E643-4238-BD0F-03C410DE432C}" type="sibTrans" cxnId="{D929CCED-F641-4493-920B-0ED063DB5E3E}">
      <dgm:prSet/>
      <dgm:spPr/>
      <dgm:t>
        <a:bodyPr/>
        <a:lstStyle/>
        <a:p>
          <a:endParaRPr lang="en-US" sz="1200"/>
        </a:p>
      </dgm:t>
    </dgm:pt>
    <dgm:pt modelId="{6CC56103-DF14-4D1D-BA06-228E9C785C75}">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spcAft>
              <a:spcPct val="35000"/>
            </a:spcAft>
          </a:pPr>
          <a:r>
            <a:rPr lang="en-US" sz="1200" b="1" i="1" dirty="0">
              <a:solidFill>
                <a:sysClr val="windowText" lastClr="000000">
                  <a:hueOff val="0"/>
                  <a:satOff val="0"/>
                  <a:lumOff val="0"/>
                  <a:alphaOff val="0"/>
                </a:sysClr>
              </a:solidFill>
              <a:latin typeface="Calibri"/>
              <a:ea typeface="+mn-ea"/>
              <a:cs typeface="+mn-cs"/>
            </a:rPr>
            <a:t>Goal: </a:t>
          </a:r>
          <a:r>
            <a:rPr lang="en-US" sz="1200" b="0" i="0" dirty="0">
              <a:solidFill>
                <a:sysClr val="windowText" lastClr="000000">
                  <a:hueOff val="0"/>
                  <a:satOff val="0"/>
                  <a:lumOff val="0"/>
                  <a:alphaOff val="0"/>
                </a:sysClr>
              </a:solidFill>
              <a:latin typeface="Calibri"/>
              <a:ea typeface="+mn-ea"/>
              <a:cs typeface="+mn-cs"/>
            </a:rPr>
            <a:t>To immerse leaders in a learning process that defines leading in a PCC environment and to prepare leaders to lead the initiative by engaging them as champions for the cause.</a:t>
          </a:r>
        </a:p>
        <a:p>
          <a:pPr algn="l">
            <a:spcAft>
              <a:spcPct val="35000"/>
            </a:spcAft>
          </a:pPr>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Large conference or meeting room (off-site preferred)</a:t>
          </a:r>
        </a:p>
        <a:p>
          <a:pPr algn="l">
            <a:spcAft>
              <a:spcPts val="0"/>
            </a:spcAft>
          </a:pPr>
          <a:r>
            <a:rPr lang="en-US" sz="1200" b="1" i="1" dirty="0">
              <a:solidFill>
                <a:sysClr val="windowText" lastClr="000000">
                  <a:hueOff val="0"/>
                  <a:satOff val="0"/>
                  <a:lumOff val="0"/>
                  <a:alphaOff val="0"/>
                </a:sysClr>
              </a:solidFill>
              <a:latin typeface="Calibri"/>
              <a:ea typeface="+mn-ea"/>
              <a:cs typeface="+mn-cs"/>
            </a:rPr>
            <a:t>Equipment</a:t>
          </a:r>
          <a:r>
            <a:rPr lang="en-US" sz="1200" dirty="0">
              <a:solidFill>
                <a:sysClr val="windowText" lastClr="000000">
                  <a:hueOff val="0"/>
                  <a:satOff val="0"/>
                  <a:lumOff val="0"/>
                  <a:alphaOff val="0"/>
                </a:sysClr>
              </a:solidFill>
              <a:latin typeface="Calibri"/>
              <a:ea typeface="+mn-ea"/>
              <a:cs typeface="+mn-cs"/>
            </a:rPr>
            <a:t>: </a:t>
          </a:r>
          <a:r>
            <a:rPr lang="en-US" sz="1200" b="0" i="0" dirty="0">
              <a:solidFill>
                <a:sysClr val="windowText" lastClr="000000">
                  <a:hueOff val="0"/>
                  <a:satOff val="0"/>
                  <a:lumOff val="0"/>
                  <a:alphaOff val="0"/>
                </a:sysClr>
              </a:solidFill>
              <a:latin typeface="Calibri"/>
              <a:ea typeface="+mn-ea"/>
              <a:cs typeface="+mn-cs"/>
            </a:rPr>
            <a:t>Projector, screen, speakers, </a:t>
          </a:r>
          <a:r>
            <a:rPr lang="en-US" sz="1200" b="0" i="0" dirty="0" smtClean="0">
              <a:solidFill>
                <a:sysClr val="windowText" lastClr="000000">
                  <a:hueOff val="0"/>
                  <a:satOff val="0"/>
                  <a:lumOff val="0"/>
                  <a:alphaOff val="0"/>
                </a:sysClr>
              </a:solidFill>
              <a:latin typeface="Calibri"/>
              <a:ea typeface="+mn-ea"/>
              <a:cs typeface="+mn-cs"/>
            </a:rPr>
            <a:t>microphone</a:t>
          </a:r>
        </a:p>
        <a:p>
          <a:pPr algn="l">
            <a:spcAft>
              <a:spcPct val="35000"/>
            </a:spcAft>
          </a:pPr>
          <a:endParaRPr lang="en-US" sz="1200" b="0" i="0" dirty="0" smtClean="0">
            <a:solidFill>
              <a:sysClr val="windowText" lastClr="000000">
                <a:hueOff val="0"/>
                <a:satOff val="0"/>
                <a:lumOff val="0"/>
                <a:alphaOff val="0"/>
              </a:sysClr>
            </a:solidFill>
            <a:latin typeface="Calibri"/>
            <a:ea typeface="+mn-ea"/>
            <a:cs typeface="+mn-cs"/>
          </a:endParaRPr>
        </a:p>
        <a:p>
          <a:pPr algn="l">
            <a:spcAft>
              <a:spcPct val="35000"/>
            </a:spcAft>
          </a:pPr>
          <a:endParaRPr lang="en-US" sz="1200" b="0" i="0" dirty="0" smtClean="0">
            <a:solidFill>
              <a:sysClr val="windowText" lastClr="000000">
                <a:hueOff val="0"/>
                <a:satOff val="0"/>
                <a:lumOff val="0"/>
                <a:alphaOff val="0"/>
              </a:sysClr>
            </a:solidFill>
            <a:latin typeface="Calibri"/>
            <a:ea typeface="+mn-ea"/>
            <a:cs typeface="+mn-cs"/>
          </a:endParaRPr>
        </a:p>
        <a:p>
          <a:pPr algn="l">
            <a:spcAft>
              <a:spcPct val="35000"/>
            </a:spcAft>
          </a:pPr>
          <a:endParaRPr lang="en-US" sz="1200" b="1" i="1" dirty="0">
            <a:solidFill>
              <a:sysClr val="windowText" lastClr="000000">
                <a:hueOff val="0"/>
                <a:satOff val="0"/>
                <a:lumOff val="0"/>
                <a:alphaOff val="0"/>
              </a:sysClr>
            </a:solidFill>
            <a:latin typeface="Calibri"/>
            <a:ea typeface="+mn-ea"/>
            <a:cs typeface="+mn-cs"/>
          </a:endParaRPr>
        </a:p>
      </dgm:t>
    </dgm:pt>
    <dgm:pt modelId="{BDB6E79F-C11B-47B0-9010-16A9FEC05D46}" type="parTrans" cxnId="{08C6710E-D907-4E65-AC9C-1FC11971A318}">
      <dgm:prSet/>
      <dgm:spPr/>
      <dgm:t>
        <a:bodyPr/>
        <a:lstStyle/>
        <a:p>
          <a:endParaRPr lang="en-US" sz="1200"/>
        </a:p>
      </dgm:t>
    </dgm:pt>
    <dgm:pt modelId="{F58BFF71-5D51-462B-A928-272A586D2F03}" type="sibTrans" cxnId="{08C6710E-D907-4E65-AC9C-1FC11971A318}">
      <dgm:prSet/>
      <dgm:spPr/>
      <dgm:t>
        <a:bodyPr/>
        <a:lstStyle/>
        <a:p>
          <a:endParaRPr lang="en-US" sz="1200"/>
        </a:p>
      </dgm:t>
    </dgm:pt>
    <dgm:pt modelId="{8B32872D-8AC3-4ECE-9BDC-DCF34D0A3A2A}">
      <dgm:prSet phldrT="[Text]" custT="1"/>
      <dgm:spPr>
        <a:xfrm>
          <a:off x="7212190" y="750453"/>
          <a:ext cx="1804174" cy="5405236"/>
        </a:xfr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dirty="0" smtClean="0">
              <a:solidFill>
                <a:sysClr val="windowText" lastClr="000000">
                  <a:hueOff val="0"/>
                  <a:satOff val="0"/>
                  <a:lumOff val="0"/>
                  <a:alphaOff val="0"/>
                </a:sysClr>
              </a:solidFill>
              <a:latin typeface="Calibri"/>
              <a:ea typeface="+mn-ea"/>
              <a:cs typeface="+mn-cs"/>
            </a:rPr>
            <a:t> 1 day Engagement  Session and 2 day Facilitator Workshop</a:t>
          </a:r>
          <a:endParaRPr lang="en-US" sz="1200" dirty="0">
            <a:solidFill>
              <a:sysClr val="windowText" lastClr="000000">
                <a:hueOff val="0"/>
                <a:satOff val="0"/>
                <a:lumOff val="0"/>
                <a:alphaOff val="0"/>
              </a:sysClr>
            </a:solidFill>
            <a:latin typeface="Calibri"/>
            <a:ea typeface="+mn-ea"/>
            <a:cs typeface="+mn-cs"/>
          </a:endParaRPr>
        </a:p>
      </dgm:t>
    </dgm:pt>
    <dgm:pt modelId="{9ED73F77-9B72-41DE-8F2C-B4E7C531D0A3}" type="parTrans" cxnId="{675F64AB-5C1B-4309-BCCC-D759924B2925}">
      <dgm:prSet/>
      <dgm:spPr/>
      <dgm:t>
        <a:bodyPr/>
        <a:lstStyle/>
        <a:p>
          <a:endParaRPr lang="en-US" sz="1200"/>
        </a:p>
      </dgm:t>
    </dgm:pt>
    <dgm:pt modelId="{97BE5593-060A-41EF-811A-FD90653B14EB}" type="sibTrans" cxnId="{675F64AB-5C1B-4309-BCCC-D759924B2925}">
      <dgm:prSet/>
      <dgm:spPr/>
      <dgm:t>
        <a:bodyPr/>
        <a:lstStyle/>
        <a:p>
          <a:endParaRPr lang="en-US" sz="1200"/>
        </a:p>
      </dgm:t>
    </dgm:pt>
    <dgm:pt modelId="{F2940CB6-9A3F-462C-A430-296F35EB9CF0}">
      <dgm:prSet phldrT="[Text]" custT="1"/>
      <dgm:spPr>
        <a:xfrm>
          <a:off x="7212190" y="750453"/>
          <a:ext cx="1804174" cy="5405236"/>
        </a:xfr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Goal</a:t>
          </a:r>
          <a:r>
            <a:rPr lang="en-US" sz="1200" dirty="0">
              <a:solidFill>
                <a:sysClr val="windowText" lastClr="000000">
                  <a:hueOff val="0"/>
                  <a:satOff val="0"/>
                  <a:lumOff val="0"/>
                  <a:alphaOff val="0"/>
                </a:sysClr>
              </a:solidFill>
              <a:latin typeface="Calibri"/>
              <a:ea typeface="+mn-ea"/>
              <a:cs typeface="+mn-cs"/>
            </a:rPr>
            <a:t>: To create awareness of PCC and unity among staff members by sharing the patient perspective and inspiring staff to engage in the journey as facilitators.</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Large meeting room (offsite preferred) with moveable tables &amp; chairs, access to nature and/or a welcoming, healing environment.</a:t>
          </a:r>
        </a:p>
        <a:p>
          <a:pPr algn="l"/>
          <a:r>
            <a:rPr lang="en-US" sz="1200" b="1" i="1" dirty="0">
              <a:solidFill>
                <a:sysClr val="windowText" lastClr="000000">
                  <a:hueOff val="0"/>
                  <a:satOff val="0"/>
                  <a:lumOff val="0"/>
                  <a:alphaOff val="0"/>
                </a:sysClr>
              </a:solidFill>
              <a:latin typeface="Calibri"/>
              <a:ea typeface="+mn-ea"/>
              <a:cs typeface="+mn-cs"/>
            </a:rPr>
            <a:t>Equipment:</a:t>
          </a:r>
          <a:r>
            <a:rPr lang="en-US" sz="1200" dirty="0">
              <a:solidFill>
                <a:sysClr val="windowText" lastClr="000000">
                  <a:hueOff val="0"/>
                  <a:satOff val="0"/>
                  <a:lumOff val="0"/>
                  <a:alphaOff val="0"/>
                </a:sysClr>
              </a:solidFill>
              <a:latin typeface="Calibri"/>
              <a:ea typeface="+mn-ea"/>
              <a:cs typeface="+mn-cs"/>
            </a:rPr>
            <a:t> </a:t>
          </a:r>
          <a:r>
            <a:rPr lang="en-US" sz="1200" b="0" i="0" dirty="0">
              <a:solidFill>
                <a:sysClr val="windowText" lastClr="000000">
                  <a:hueOff val="0"/>
                  <a:satOff val="0"/>
                  <a:lumOff val="0"/>
                  <a:alphaOff val="0"/>
                </a:sysClr>
              </a:solidFill>
              <a:latin typeface="Calibri"/>
              <a:ea typeface="+mn-ea"/>
              <a:cs typeface="+mn-cs"/>
            </a:rPr>
            <a:t>Projector, screen, speakers</a:t>
          </a:r>
          <a:endParaRPr lang="en-US" sz="1200" dirty="0">
            <a:solidFill>
              <a:sysClr val="windowText" lastClr="000000">
                <a:hueOff val="0"/>
                <a:satOff val="0"/>
                <a:lumOff val="0"/>
                <a:alphaOff val="0"/>
              </a:sysClr>
            </a:solidFill>
            <a:latin typeface="Calibri"/>
            <a:ea typeface="+mn-ea"/>
            <a:cs typeface="+mn-cs"/>
          </a:endParaRPr>
        </a:p>
      </dgm:t>
    </dgm:pt>
    <dgm:pt modelId="{54313EFD-7207-4FE7-B73F-481F03EC30CA}" type="sibTrans" cxnId="{B7BB2BF7-6D91-4F81-9823-705266287496}">
      <dgm:prSet/>
      <dgm:spPr/>
      <dgm:t>
        <a:bodyPr/>
        <a:lstStyle/>
        <a:p>
          <a:endParaRPr lang="en-US" sz="1200"/>
        </a:p>
      </dgm:t>
    </dgm:pt>
    <dgm:pt modelId="{DEA4A662-1416-4E65-A365-17DCD5D561CD}" type="parTrans" cxnId="{B7BB2BF7-6D91-4F81-9823-705266287496}">
      <dgm:prSet/>
      <dgm:spPr/>
      <dgm:t>
        <a:bodyPr/>
        <a:lstStyle/>
        <a:p>
          <a:endParaRPr lang="en-US" sz="1200"/>
        </a:p>
      </dgm:t>
    </dgm:pt>
    <dgm:pt modelId="{BCDD35FB-4DEE-4AA1-841C-CDFACE4C2D2D}">
      <dgm:prSet phldrT="[Text]" custT="1"/>
      <dgm:spPr>
        <a:xfrm>
          <a:off x="7212190" y="750453"/>
          <a:ext cx="1804174" cy="5405236"/>
        </a:xfr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Select staff from all levels, then staff chosen to facilitate continue on for the Workshop</a:t>
          </a:r>
        </a:p>
      </dgm:t>
    </dgm:pt>
    <dgm:pt modelId="{29071C3E-0947-4DB4-8119-A3F1D636B468}" type="sibTrans" cxnId="{278E2D6E-E7BE-486E-9BBB-702430F9A6E8}">
      <dgm:prSet/>
      <dgm:spPr/>
      <dgm:t>
        <a:bodyPr/>
        <a:lstStyle/>
        <a:p>
          <a:endParaRPr lang="en-US" sz="1200"/>
        </a:p>
      </dgm:t>
    </dgm:pt>
    <dgm:pt modelId="{610ACFCF-4AE8-4E1F-A984-54118C91899A}" type="parTrans" cxnId="{278E2D6E-E7BE-486E-9BBB-702430F9A6E8}">
      <dgm:prSet/>
      <dgm:spPr/>
      <dgm:t>
        <a:bodyPr/>
        <a:lstStyle/>
        <a:p>
          <a:endParaRPr lang="en-US" sz="1200"/>
        </a:p>
      </dgm:t>
    </dgm:pt>
    <dgm:pt modelId="{83A6EFB1-199C-474E-9E32-0CB9A84B9365}" type="pres">
      <dgm:prSet presAssocID="{AB3FD4F8-D60B-4982-8EB8-EA0249E4773D}" presName="Name0" presStyleCnt="0">
        <dgm:presLayoutVars>
          <dgm:chMax val="7"/>
          <dgm:chPref val="5"/>
          <dgm:dir/>
          <dgm:animOne val="branch"/>
          <dgm:animLvl val="lvl"/>
        </dgm:presLayoutVars>
      </dgm:prSet>
      <dgm:spPr/>
      <dgm:t>
        <a:bodyPr/>
        <a:lstStyle/>
        <a:p>
          <a:endParaRPr lang="en-US"/>
        </a:p>
      </dgm:t>
    </dgm:pt>
    <dgm:pt modelId="{64E8C8F1-FAC0-410D-BC1E-FFB5ADB7D09D}" type="pres">
      <dgm:prSet presAssocID="{57970B85-C863-4745-BB8D-349748715B71}" presName="ChildAccent5" presStyleCnt="0"/>
      <dgm:spPr/>
      <dgm:t>
        <a:bodyPr/>
        <a:lstStyle/>
        <a:p>
          <a:endParaRPr lang="en-US"/>
        </a:p>
      </dgm:t>
    </dgm:pt>
    <dgm:pt modelId="{A1ED566B-0ADF-41F8-A114-D287F46419C5}" type="pres">
      <dgm:prSet presAssocID="{57970B85-C863-4745-BB8D-349748715B71}" presName="ChildAccent" presStyleLbl="alignImgPlace1" presStyleIdx="0" presStyleCnt="5" custScaleY="117965" custLinFactNeighborX="-2851" custLinFactNeighborY="1083"/>
      <dgm:spPr>
        <a:prstGeom prst="wedgeRectCallout">
          <a:avLst>
            <a:gd name="adj1" fmla="val 0"/>
            <a:gd name="adj2" fmla="val 0"/>
          </a:avLst>
        </a:prstGeom>
      </dgm:spPr>
      <dgm:t>
        <a:bodyPr/>
        <a:lstStyle/>
        <a:p>
          <a:endParaRPr lang="en-US"/>
        </a:p>
      </dgm:t>
    </dgm:pt>
    <dgm:pt modelId="{4CE104E2-6451-42BB-8552-8474DFF7313F}" type="pres">
      <dgm:prSet presAssocID="{57970B85-C863-4745-BB8D-349748715B71}" presName="Child5" presStyleLbl="revTx" presStyleIdx="0" presStyleCnt="0">
        <dgm:presLayoutVars>
          <dgm:chMax val="0"/>
          <dgm:chPref val="0"/>
          <dgm:bulletEnabled val="1"/>
        </dgm:presLayoutVars>
      </dgm:prSet>
      <dgm:spPr/>
      <dgm:t>
        <a:bodyPr/>
        <a:lstStyle/>
        <a:p>
          <a:endParaRPr lang="en-US"/>
        </a:p>
      </dgm:t>
    </dgm:pt>
    <dgm:pt modelId="{FE8E6479-6F36-4275-9787-2DB2656FDC0A}" type="pres">
      <dgm:prSet presAssocID="{57970B85-C863-4745-BB8D-349748715B71}" presName="Parent5" presStyleLbl="node1" presStyleIdx="0" presStyleCnt="5" custScaleY="85554" custLinFactNeighborX="-2851" custLinFactNeighborY="-4333">
        <dgm:presLayoutVars>
          <dgm:chMax val="2"/>
          <dgm:chPref val="1"/>
          <dgm:bulletEnabled val="1"/>
        </dgm:presLayoutVars>
      </dgm:prSet>
      <dgm:spPr>
        <a:prstGeom prst="rect">
          <a:avLst/>
        </a:prstGeom>
      </dgm:spPr>
      <dgm:t>
        <a:bodyPr/>
        <a:lstStyle/>
        <a:p>
          <a:endParaRPr lang="en-US"/>
        </a:p>
      </dgm:t>
    </dgm:pt>
    <dgm:pt modelId="{4937E24F-7F36-4982-AF73-ABB716ABEDAC}" type="pres">
      <dgm:prSet presAssocID="{8A1166C1-E486-4777-859C-02A699D94655}" presName="ChildAccent4" presStyleCnt="0"/>
      <dgm:spPr/>
      <dgm:t>
        <a:bodyPr/>
        <a:lstStyle/>
        <a:p>
          <a:endParaRPr lang="en-US"/>
        </a:p>
      </dgm:t>
    </dgm:pt>
    <dgm:pt modelId="{5C67A130-E2A5-4281-8820-BB1A9B29AC17}" type="pres">
      <dgm:prSet presAssocID="{8A1166C1-E486-4777-859C-02A699D94655}" presName="ChildAccent" presStyleLbl="alignImgPlace1" presStyleIdx="1" presStyleCnt="5" custScaleX="100387" custScaleY="119352" custLinFactNeighborX="-1043" custLinFactNeighborY="6704"/>
      <dgm:spPr>
        <a:prstGeom prst="wedgeRectCallout">
          <a:avLst>
            <a:gd name="adj1" fmla="val 62500"/>
            <a:gd name="adj2" fmla="val 20830"/>
          </a:avLst>
        </a:prstGeom>
      </dgm:spPr>
      <dgm:t>
        <a:bodyPr/>
        <a:lstStyle/>
        <a:p>
          <a:endParaRPr lang="en-US"/>
        </a:p>
      </dgm:t>
    </dgm:pt>
    <dgm:pt modelId="{CF31B6C2-DFC2-412A-87A8-B6C790D7698A}" type="pres">
      <dgm:prSet presAssocID="{8A1166C1-E486-4777-859C-02A699D94655}" presName="Child4" presStyleLbl="revTx" presStyleIdx="0" presStyleCnt="0">
        <dgm:presLayoutVars>
          <dgm:chMax val="0"/>
          <dgm:chPref val="0"/>
          <dgm:bulletEnabled val="1"/>
        </dgm:presLayoutVars>
      </dgm:prSet>
      <dgm:spPr/>
      <dgm:t>
        <a:bodyPr/>
        <a:lstStyle/>
        <a:p>
          <a:endParaRPr lang="en-US"/>
        </a:p>
      </dgm:t>
    </dgm:pt>
    <dgm:pt modelId="{060A1F91-9D22-4292-8609-B47C40F32A7D}" type="pres">
      <dgm:prSet presAssocID="{8A1166C1-E486-4777-859C-02A699D94655}" presName="Parent4" presStyleLbl="node1" presStyleIdx="1" presStyleCnt="5" custScaleY="89855" custLinFactNeighborX="-2851" custLinFactNeighborY="-9261">
        <dgm:presLayoutVars>
          <dgm:chMax val="2"/>
          <dgm:chPref val="1"/>
          <dgm:bulletEnabled val="1"/>
        </dgm:presLayoutVars>
      </dgm:prSet>
      <dgm:spPr>
        <a:prstGeom prst="rect">
          <a:avLst/>
        </a:prstGeom>
      </dgm:spPr>
      <dgm:t>
        <a:bodyPr/>
        <a:lstStyle/>
        <a:p>
          <a:endParaRPr lang="en-US"/>
        </a:p>
      </dgm:t>
    </dgm:pt>
    <dgm:pt modelId="{07D90D70-7E99-4462-A655-656616A29AE4}" type="pres">
      <dgm:prSet presAssocID="{8DAC62BE-0B9A-46FB-93ED-5D4F7E1B0BFB}" presName="ChildAccent3" presStyleCnt="0"/>
      <dgm:spPr/>
      <dgm:t>
        <a:bodyPr/>
        <a:lstStyle/>
        <a:p>
          <a:endParaRPr lang="en-US"/>
        </a:p>
      </dgm:t>
    </dgm:pt>
    <dgm:pt modelId="{C0BC6022-1698-46DE-AC1E-20D19AE30927}" type="pres">
      <dgm:prSet presAssocID="{8DAC62BE-0B9A-46FB-93ED-5D4F7E1B0BFB}" presName="ChildAccent" presStyleLbl="alignImgPlace1" presStyleIdx="2" presStyleCnt="5" custScaleY="126538" custLinFactNeighborX="-1422" custLinFactNeighborY="12520"/>
      <dgm:spPr>
        <a:prstGeom prst="wedgeRectCallout">
          <a:avLst>
            <a:gd name="adj1" fmla="val 62500"/>
            <a:gd name="adj2" fmla="val 20830"/>
          </a:avLst>
        </a:prstGeom>
      </dgm:spPr>
      <dgm:t>
        <a:bodyPr/>
        <a:lstStyle/>
        <a:p>
          <a:endParaRPr lang="en-US"/>
        </a:p>
      </dgm:t>
    </dgm:pt>
    <dgm:pt modelId="{C0DF3A18-708D-4E98-98F8-EA4BBD22FD1F}" type="pres">
      <dgm:prSet presAssocID="{8DAC62BE-0B9A-46FB-93ED-5D4F7E1B0BFB}" presName="Child3" presStyleLbl="revTx" presStyleIdx="0" presStyleCnt="0">
        <dgm:presLayoutVars>
          <dgm:chMax val="0"/>
          <dgm:chPref val="0"/>
          <dgm:bulletEnabled val="1"/>
        </dgm:presLayoutVars>
      </dgm:prSet>
      <dgm:spPr/>
      <dgm:t>
        <a:bodyPr/>
        <a:lstStyle/>
        <a:p>
          <a:endParaRPr lang="en-US"/>
        </a:p>
      </dgm:t>
    </dgm:pt>
    <dgm:pt modelId="{06C60932-A2D3-462F-BE68-3C84B9F128BE}" type="pres">
      <dgm:prSet presAssocID="{8DAC62BE-0B9A-46FB-93ED-5D4F7E1B0BFB}" presName="Parent3" presStyleLbl="node1" presStyleIdx="2" presStyleCnt="5" custScaleY="106924" custLinFactNeighborX="-1693" custLinFactNeighborY="-4868">
        <dgm:presLayoutVars>
          <dgm:chMax val="2"/>
          <dgm:chPref val="1"/>
          <dgm:bulletEnabled val="1"/>
        </dgm:presLayoutVars>
      </dgm:prSet>
      <dgm:spPr>
        <a:prstGeom prst="rect">
          <a:avLst/>
        </a:prstGeom>
      </dgm:spPr>
      <dgm:t>
        <a:bodyPr/>
        <a:lstStyle/>
        <a:p>
          <a:endParaRPr lang="en-US"/>
        </a:p>
      </dgm:t>
    </dgm:pt>
    <dgm:pt modelId="{AADF6C89-B377-438F-A917-2932B472A2A1}" type="pres">
      <dgm:prSet presAssocID="{64581FFD-C5FC-43CC-B1C2-CD2BBA66404C}" presName="ChildAccent2" presStyleCnt="0"/>
      <dgm:spPr/>
      <dgm:t>
        <a:bodyPr/>
        <a:lstStyle/>
        <a:p>
          <a:endParaRPr lang="en-US"/>
        </a:p>
      </dgm:t>
    </dgm:pt>
    <dgm:pt modelId="{2047CCCB-C3B4-462E-ACCD-522D90E65A13}" type="pres">
      <dgm:prSet presAssocID="{64581FFD-C5FC-43CC-B1C2-CD2BBA66404C}" presName="ChildAccent" presStyleLbl="alignImgPlace1" presStyleIdx="3" presStyleCnt="5" custScaleX="97989" custScaleY="140512" custLinFactNeighborX="-1437" custLinFactNeighborY="15209"/>
      <dgm:spPr>
        <a:prstGeom prst="wedgeRectCallout">
          <a:avLst>
            <a:gd name="adj1" fmla="val 62500"/>
            <a:gd name="adj2" fmla="val 20830"/>
          </a:avLst>
        </a:prstGeom>
      </dgm:spPr>
      <dgm:t>
        <a:bodyPr/>
        <a:lstStyle/>
        <a:p>
          <a:endParaRPr lang="en-US"/>
        </a:p>
      </dgm:t>
    </dgm:pt>
    <dgm:pt modelId="{38E65A73-803C-430B-A63B-1F8810AB26A7}" type="pres">
      <dgm:prSet presAssocID="{64581FFD-C5FC-43CC-B1C2-CD2BBA66404C}" presName="Child2" presStyleLbl="revTx" presStyleIdx="0" presStyleCnt="0">
        <dgm:presLayoutVars>
          <dgm:chMax val="0"/>
          <dgm:chPref val="0"/>
          <dgm:bulletEnabled val="1"/>
        </dgm:presLayoutVars>
      </dgm:prSet>
      <dgm:spPr/>
      <dgm:t>
        <a:bodyPr/>
        <a:lstStyle/>
        <a:p>
          <a:endParaRPr lang="en-US"/>
        </a:p>
      </dgm:t>
    </dgm:pt>
    <dgm:pt modelId="{4F76F717-4708-4E52-B450-3BC7EB24504F}" type="pres">
      <dgm:prSet presAssocID="{64581FFD-C5FC-43CC-B1C2-CD2BBA66404C}" presName="Parent2" presStyleLbl="node1" presStyleIdx="3" presStyleCnt="5" custScaleY="121574" custLinFactNeighborX="-2262" custLinFactNeighborY="-8660">
        <dgm:presLayoutVars>
          <dgm:chMax val="2"/>
          <dgm:chPref val="1"/>
          <dgm:bulletEnabled val="1"/>
        </dgm:presLayoutVars>
      </dgm:prSet>
      <dgm:spPr>
        <a:prstGeom prst="rect">
          <a:avLst/>
        </a:prstGeom>
      </dgm:spPr>
      <dgm:t>
        <a:bodyPr/>
        <a:lstStyle/>
        <a:p>
          <a:endParaRPr lang="en-US"/>
        </a:p>
      </dgm:t>
    </dgm:pt>
    <dgm:pt modelId="{F9FD17C6-B4AA-4C3D-BC12-30D9E2EF437B}" type="pres">
      <dgm:prSet presAssocID="{46304555-6E7A-44C0-B45B-CC97C0358BE8}" presName="ChildAccent1" presStyleCnt="0"/>
      <dgm:spPr/>
      <dgm:t>
        <a:bodyPr/>
        <a:lstStyle/>
        <a:p>
          <a:endParaRPr lang="en-US"/>
        </a:p>
      </dgm:t>
    </dgm:pt>
    <dgm:pt modelId="{2C2F867B-9178-486E-9887-3C87D191B04E}" type="pres">
      <dgm:prSet presAssocID="{46304555-6E7A-44C0-B45B-CC97C0358BE8}" presName="ChildAccent" presStyleLbl="alignImgPlace1" presStyleIdx="4" presStyleCnt="5" custScaleX="99999" custScaleY="145029" custLinFactNeighborX="686" custLinFactNeighborY="24240"/>
      <dgm:spPr>
        <a:prstGeom prst="wedgeRectCallout">
          <a:avLst>
            <a:gd name="adj1" fmla="val 62500"/>
            <a:gd name="adj2" fmla="val 20830"/>
          </a:avLst>
        </a:prstGeom>
      </dgm:spPr>
      <dgm:t>
        <a:bodyPr/>
        <a:lstStyle/>
        <a:p>
          <a:endParaRPr lang="en-US"/>
        </a:p>
      </dgm:t>
    </dgm:pt>
    <dgm:pt modelId="{FEDC0E50-0175-4C66-894D-F9371A1CF024}" type="pres">
      <dgm:prSet presAssocID="{46304555-6E7A-44C0-B45B-CC97C0358BE8}" presName="Child1" presStyleLbl="revTx" presStyleIdx="0" presStyleCnt="0">
        <dgm:presLayoutVars>
          <dgm:chMax val="0"/>
          <dgm:chPref val="0"/>
          <dgm:bulletEnabled val="1"/>
        </dgm:presLayoutVars>
      </dgm:prSet>
      <dgm:spPr/>
      <dgm:t>
        <a:bodyPr/>
        <a:lstStyle/>
        <a:p>
          <a:endParaRPr lang="en-US"/>
        </a:p>
      </dgm:t>
    </dgm:pt>
    <dgm:pt modelId="{AAD41645-FDE4-43FD-9BF6-40031B998328}" type="pres">
      <dgm:prSet presAssocID="{46304555-6E7A-44C0-B45B-CC97C0358BE8}" presName="Parent1" presStyleLbl="node1" presStyleIdx="4" presStyleCnt="5" custScaleX="95655" custScaleY="145450" custLinFactNeighborX="0" custLinFactNeighborY="237">
        <dgm:presLayoutVars>
          <dgm:chMax val="2"/>
          <dgm:chPref val="1"/>
          <dgm:bulletEnabled val="1"/>
        </dgm:presLayoutVars>
      </dgm:prSet>
      <dgm:spPr>
        <a:prstGeom prst="rect">
          <a:avLst/>
        </a:prstGeom>
      </dgm:spPr>
      <dgm:t>
        <a:bodyPr/>
        <a:lstStyle/>
        <a:p>
          <a:endParaRPr lang="en-US"/>
        </a:p>
      </dgm:t>
    </dgm:pt>
  </dgm:ptLst>
  <dgm:cxnLst>
    <dgm:cxn modelId="{5E723D53-99EC-4D8F-9D3A-BBDA0955099E}" type="presOf" srcId="{6CC56103-DF14-4D1D-BA06-228E9C785C75}" destId="{CF31B6C2-DFC2-412A-87A8-B6C790D7698A}" srcOrd="1" destOrd="2" presId="urn:microsoft.com/office/officeart/2011/layout/InterconnectedBlockProcess"/>
    <dgm:cxn modelId="{FB926867-349C-4436-BD90-A5434957C5E7}" type="presOf" srcId="{AB3FD4F8-D60B-4982-8EB8-EA0249E4773D}" destId="{83A6EFB1-199C-474E-9E32-0CB9A84B9365}" srcOrd="0" destOrd="0" presId="urn:microsoft.com/office/officeart/2011/layout/InterconnectedBlockProcess"/>
    <dgm:cxn modelId="{D5A57938-7721-4529-8BF1-8CF89ADF72A6}" srcId="{46304555-6E7A-44C0-B45B-CC97C0358BE8}" destId="{7B3CEA0F-75D0-4EF9-A3EE-80F489207A32}" srcOrd="1" destOrd="0" parTransId="{E07386C0-C750-4A06-AEF2-6C4FE610CBA1}" sibTransId="{46D55D6E-752D-4F69-9BAA-3C31B389A554}"/>
    <dgm:cxn modelId="{4B654EA4-C01C-430B-A389-1AE2CF9CD0F4}" type="presOf" srcId="{83F63FB1-E23D-4872-ABD6-00C47D7B7D8E}" destId="{C0BC6022-1698-46DE-AC1E-20D19AE30927}" srcOrd="0" destOrd="0" presId="urn:microsoft.com/office/officeart/2011/layout/InterconnectedBlockProcess"/>
    <dgm:cxn modelId="{675F64AB-5C1B-4309-BCCC-D759924B2925}" srcId="{57970B85-C863-4745-BB8D-349748715B71}" destId="{8B32872D-8AC3-4ECE-9BDC-DCF34D0A3A2A}" srcOrd="0" destOrd="0" parTransId="{9ED73F77-9B72-41DE-8F2C-B4E7C531D0A3}" sibTransId="{97BE5593-060A-41EF-811A-FD90653B14EB}"/>
    <dgm:cxn modelId="{408FA518-6E0A-4774-A7C9-3054AD66C18E}" srcId="{AB3FD4F8-D60B-4982-8EB8-EA0249E4773D}" destId="{8A1166C1-E486-4777-859C-02A699D94655}" srcOrd="3" destOrd="0" parTransId="{CA5BFE47-122A-40D6-AB31-3D127F013641}" sibTransId="{FFEEF3D7-21B6-4389-A5C3-ACF4D275E556}"/>
    <dgm:cxn modelId="{8CCDE23F-6D9A-4F90-ABCD-8E2B69F8E7CF}" type="presOf" srcId="{31A06B01-A7A1-4482-A863-2EA465F4045C}" destId="{C0DF3A18-708D-4E98-98F8-EA4BBD22FD1F}" srcOrd="1" destOrd="2" presId="urn:microsoft.com/office/officeart/2011/layout/InterconnectedBlockProcess"/>
    <dgm:cxn modelId="{F8D9BAD8-3D6F-428C-AD12-9EE033B43F9A}" type="presOf" srcId="{46128BAB-8BD8-45FD-99FA-30E6CCC88F06}" destId="{5C67A130-E2A5-4281-8820-BB1A9B29AC17}" srcOrd="0" destOrd="1" presId="urn:microsoft.com/office/officeart/2011/layout/InterconnectedBlockProcess"/>
    <dgm:cxn modelId="{F0A6F3D3-7F53-46F2-A61A-75841FB99DA1}" srcId="{AB3FD4F8-D60B-4982-8EB8-EA0249E4773D}" destId="{46304555-6E7A-44C0-B45B-CC97C0358BE8}" srcOrd="0" destOrd="0" parTransId="{E4B0DCB3-F619-4328-8B93-5AF202296ADF}" sibTransId="{6FD14E5B-1418-4C3D-88F9-0A04C8F0237E}"/>
    <dgm:cxn modelId="{CC0F0C94-B608-4753-99BA-8D849C6E9AC9}" type="presOf" srcId="{DB3E4444-FA0A-4BC1-8EDB-A08BA700FF4A}" destId="{CF31B6C2-DFC2-412A-87A8-B6C790D7698A}" srcOrd="1" destOrd="0" presId="urn:microsoft.com/office/officeart/2011/layout/InterconnectedBlockProcess"/>
    <dgm:cxn modelId="{805BB83E-3F74-4CBC-96BA-3A541CC38E84}" type="presOf" srcId="{889DF658-B3C8-4EA5-9543-246471440AC2}" destId="{2047CCCB-C3B4-462E-ACCD-522D90E65A13}" srcOrd="0" destOrd="0" presId="urn:microsoft.com/office/officeart/2011/layout/InterconnectedBlockProcess"/>
    <dgm:cxn modelId="{278E2D6E-E7BE-486E-9BBB-702430F9A6E8}" srcId="{57970B85-C863-4745-BB8D-349748715B71}" destId="{BCDD35FB-4DEE-4AA1-841C-CDFACE4C2D2D}" srcOrd="1" destOrd="0" parTransId="{610ACFCF-4AE8-4E1F-A984-54118C91899A}" sibTransId="{29071C3E-0947-4DB4-8119-A3F1D636B468}"/>
    <dgm:cxn modelId="{7F77F23D-D79A-48C0-9743-4A79D0812626}" srcId="{46304555-6E7A-44C0-B45B-CC97C0358BE8}" destId="{3B4D4BC5-6712-40BD-A69E-AB4EBDAC493A}" srcOrd="0" destOrd="0" parTransId="{F6578148-1525-4CA0-985B-9E856BDCBBD0}" sibTransId="{557904A5-9DF0-478A-9877-724A54E4110E}"/>
    <dgm:cxn modelId="{32C86FC7-2EE6-4A18-819C-ADE406D8D57F}" type="presOf" srcId="{F2940CB6-9A3F-462C-A430-296F35EB9CF0}" destId="{4CE104E2-6451-42BB-8552-8474DFF7313F}" srcOrd="1" destOrd="2" presId="urn:microsoft.com/office/officeart/2011/layout/InterconnectedBlockProcess"/>
    <dgm:cxn modelId="{63F6399F-798E-449E-92ED-5A49644B33F3}" type="presOf" srcId="{31A06B01-A7A1-4482-A863-2EA465F4045C}" destId="{C0BC6022-1698-46DE-AC1E-20D19AE30927}" srcOrd="0" destOrd="2" presId="urn:microsoft.com/office/officeart/2011/layout/InterconnectedBlockProcess"/>
    <dgm:cxn modelId="{FB989E11-FB1B-4637-B6E8-432731616B22}" type="presOf" srcId="{64581FFD-C5FC-43CC-B1C2-CD2BBA66404C}" destId="{4F76F717-4708-4E52-B450-3BC7EB24504F}" srcOrd="0" destOrd="0" presId="urn:microsoft.com/office/officeart/2011/layout/InterconnectedBlockProcess"/>
    <dgm:cxn modelId="{3D21E602-2648-4478-B2B0-2E611EF7FB52}" srcId="{8A1166C1-E486-4777-859C-02A699D94655}" destId="{1C0FD5FC-6638-47BB-8AA9-C0301623B786}" srcOrd="3" destOrd="0" parTransId="{BF199545-A09E-4C5E-9865-84BCAC352AF9}" sibTransId="{F8983B9F-4CB5-4F87-8CDE-5065B2D02761}"/>
    <dgm:cxn modelId="{E66E6FD9-2F33-491A-8FFD-76B47E480C83}" type="presOf" srcId="{1C0FD5FC-6638-47BB-8AA9-C0301623B786}" destId="{CF31B6C2-DFC2-412A-87A8-B6C790D7698A}" srcOrd="1" destOrd="3" presId="urn:microsoft.com/office/officeart/2011/layout/InterconnectedBlockProcess"/>
    <dgm:cxn modelId="{0FF13374-5B13-43E0-8DDA-8302846EA4F5}" type="presOf" srcId="{3B4D4BC5-6712-40BD-A69E-AB4EBDAC493A}" destId="{2C2F867B-9178-486E-9887-3C87D191B04E}" srcOrd="0" destOrd="0" presId="urn:microsoft.com/office/officeart/2011/layout/InterconnectedBlockProcess"/>
    <dgm:cxn modelId="{7F82C974-006F-4797-ABCB-C81CE9DB34A8}" type="presOf" srcId="{0D38D7B1-A745-41E5-A59F-507A3921247B}" destId="{2047CCCB-C3B4-462E-ACCD-522D90E65A13}" srcOrd="0" destOrd="1" presId="urn:microsoft.com/office/officeart/2011/layout/InterconnectedBlockProcess"/>
    <dgm:cxn modelId="{C43D3984-7229-4737-A4B0-761715A954B8}" type="presOf" srcId="{8A1166C1-E486-4777-859C-02A699D94655}" destId="{060A1F91-9D22-4292-8609-B47C40F32A7D}" srcOrd="0" destOrd="0" presId="urn:microsoft.com/office/officeart/2011/layout/InterconnectedBlockProcess"/>
    <dgm:cxn modelId="{75E05821-0024-40A0-9884-08BDC963341D}" srcId="{8DAC62BE-0B9A-46FB-93ED-5D4F7E1B0BFB}" destId="{83F63FB1-E23D-4872-ABD6-00C47D7B7D8E}" srcOrd="0" destOrd="0" parTransId="{697F21F5-3FEC-4137-8579-C8D77794FC13}" sibTransId="{F446A61D-FCCA-42EF-9260-E94C168EF4BE}"/>
    <dgm:cxn modelId="{3BB2B903-8106-4B23-B6A8-16FE1C679376}" type="presOf" srcId="{8DAC62BE-0B9A-46FB-93ED-5D4F7E1B0BFB}" destId="{06C60932-A2D3-462F-BE68-3C84B9F128BE}" srcOrd="0" destOrd="0" presId="urn:microsoft.com/office/officeart/2011/layout/InterconnectedBlockProcess"/>
    <dgm:cxn modelId="{3FDF4CB9-D5C6-4336-90EB-5F06700CEBFC}" type="presOf" srcId="{7B3CEA0F-75D0-4EF9-A3EE-80F489207A32}" destId="{2C2F867B-9178-486E-9887-3C87D191B04E}" srcOrd="0" destOrd="1" presId="urn:microsoft.com/office/officeart/2011/layout/InterconnectedBlockProcess"/>
    <dgm:cxn modelId="{B056D7EE-6A66-4F44-8BD9-BC98DCCCBE2E}" type="presOf" srcId="{6CC56103-DF14-4D1D-BA06-228E9C785C75}" destId="{5C67A130-E2A5-4281-8820-BB1A9B29AC17}" srcOrd="0" destOrd="2" presId="urn:microsoft.com/office/officeart/2011/layout/InterconnectedBlockProcess"/>
    <dgm:cxn modelId="{01BEBF2C-F0A3-46B6-8838-1592BE8BFF5C}" srcId="{AB3FD4F8-D60B-4982-8EB8-EA0249E4773D}" destId="{64581FFD-C5FC-43CC-B1C2-CD2BBA66404C}" srcOrd="1" destOrd="0" parTransId="{B986BC70-7E8C-4D7A-A398-56C14F0AB7BD}" sibTransId="{42C52B15-4040-42F6-BBC4-DBBE3B3DE08E}"/>
    <dgm:cxn modelId="{B7BB2BF7-6D91-4F81-9823-705266287496}" srcId="{57970B85-C863-4745-BB8D-349748715B71}" destId="{F2940CB6-9A3F-462C-A430-296F35EB9CF0}" srcOrd="2" destOrd="0" parTransId="{DEA4A662-1416-4E65-A365-17DCD5D561CD}" sibTransId="{54313EFD-7207-4FE7-B73F-481F03EC30CA}"/>
    <dgm:cxn modelId="{EACD9610-F27B-480B-9C30-05E85C355CDE}" srcId="{8A1166C1-E486-4777-859C-02A699D94655}" destId="{DB3E4444-FA0A-4BC1-8EDB-A08BA700FF4A}" srcOrd="0" destOrd="0" parTransId="{18D765A5-AD17-445F-82BA-713AC661A555}" sibTransId="{A9674056-B62C-4A75-8FF8-787ADB315B4E}"/>
    <dgm:cxn modelId="{9B80C7B5-3165-4B1D-88CD-E14BC5CBC119}" type="presOf" srcId="{83F63FB1-E23D-4872-ABD6-00C47D7B7D8E}" destId="{C0DF3A18-708D-4E98-98F8-EA4BBD22FD1F}" srcOrd="1" destOrd="0" presId="urn:microsoft.com/office/officeart/2011/layout/InterconnectedBlockProcess"/>
    <dgm:cxn modelId="{BCAC4A0F-43A5-4429-95E6-BE3B39637F02}" type="presOf" srcId="{8B32872D-8AC3-4ECE-9BDC-DCF34D0A3A2A}" destId="{A1ED566B-0ADF-41F8-A114-D287F46419C5}" srcOrd="0" destOrd="0" presId="urn:microsoft.com/office/officeart/2011/layout/InterconnectedBlockProcess"/>
    <dgm:cxn modelId="{464E66A9-54C3-4423-AB9D-A551B2E83613}" type="presOf" srcId="{BCDD35FB-4DEE-4AA1-841C-CDFACE4C2D2D}" destId="{4CE104E2-6451-42BB-8552-8474DFF7313F}" srcOrd="1" destOrd="1" presId="urn:microsoft.com/office/officeart/2011/layout/InterconnectedBlockProcess"/>
    <dgm:cxn modelId="{08C6710E-D907-4E65-AC9C-1FC11971A318}" srcId="{8A1166C1-E486-4777-859C-02A699D94655}" destId="{6CC56103-DF14-4D1D-BA06-228E9C785C75}" srcOrd="2" destOrd="0" parTransId="{BDB6E79F-C11B-47B0-9010-16A9FEC05D46}" sibTransId="{F58BFF71-5D51-462B-A928-272A586D2F03}"/>
    <dgm:cxn modelId="{988F3978-3483-4EA5-8709-AB5C65EBECD0}" type="presOf" srcId="{46304555-6E7A-44C0-B45B-CC97C0358BE8}" destId="{AAD41645-FDE4-43FD-9BF6-40031B998328}" srcOrd="0" destOrd="0" presId="urn:microsoft.com/office/officeart/2011/layout/InterconnectedBlockProcess"/>
    <dgm:cxn modelId="{7764D3F8-EBF5-4217-B758-0BD9652C335F}" type="presOf" srcId="{3B4D4BC5-6712-40BD-A69E-AB4EBDAC493A}" destId="{FEDC0E50-0175-4C66-894D-F9371A1CF024}" srcOrd="1" destOrd="0" presId="urn:microsoft.com/office/officeart/2011/layout/InterconnectedBlockProcess"/>
    <dgm:cxn modelId="{5921ADA9-40E2-42CE-AB40-2942F783E220}" type="presOf" srcId="{57970B85-C863-4745-BB8D-349748715B71}" destId="{FE8E6479-6F36-4275-9787-2DB2656FDC0A}" srcOrd="0" destOrd="0" presId="urn:microsoft.com/office/officeart/2011/layout/InterconnectedBlockProcess"/>
    <dgm:cxn modelId="{F123FE75-E26D-41C2-B912-9671A35D2F15}" type="presOf" srcId="{889DF658-B3C8-4EA5-9543-246471440AC2}" destId="{38E65A73-803C-430B-A63B-1F8810AB26A7}" srcOrd="1" destOrd="0" presId="urn:microsoft.com/office/officeart/2011/layout/InterconnectedBlockProcess"/>
    <dgm:cxn modelId="{1A45A16E-C7AE-4B4F-98A6-52AE514778ED}" srcId="{AB3FD4F8-D60B-4982-8EB8-EA0249E4773D}" destId="{8DAC62BE-0B9A-46FB-93ED-5D4F7E1B0BFB}" srcOrd="2" destOrd="0" parTransId="{AE9447D4-D3EB-4485-93DF-B1651BF30C14}" sibTransId="{635A80BB-23C2-495F-8F9B-BF7AA6431F2E}"/>
    <dgm:cxn modelId="{8D38E945-FF64-4442-A700-D8F2A5202626}" type="presOf" srcId="{0D38D7B1-A745-41E5-A59F-507A3921247B}" destId="{38E65A73-803C-430B-A63B-1F8810AB26A7}" srcOrd="1" destOrd="1" presId="urn:microsoft.com/office/officeart/2011/layout/InterconnectedBlockProcess"/>
    <dgm:cxn modelId="{C9F0D43C-1E99-46E4-AF1D-6E6E93552304}" type="presOf" srcId="{26624C1B-7A04-4083-B671-7B916137B28D}" destId="{C0BC6022-1698-46DE-AC1E-20D19AE30927}" srcOrd="0" destOrd="1" presId="urn:microsoft.com/office/officeart/2011/layout/InterconnectedBlockProcess"/>
    <dgm:cxn modelId="{C90D9829-1829-4A8A-94F1-CEFC88650619}" srcId="{8DAC62BE-0B9A-46FB-93ED-5D4F7E1B0BFB}" destId="{26624C1B-7A04-4083-B671-7B916137B28D}" srcOrd="1" destOrd="0" parTransId="{FAF19A28-B5F6-4B15-AF6E-1C298982D58F}" sibTransId="{5DEB2BD1-BEF5-4135-8934-B640A12396B3}"/>
    <dgm:cxn modelId="{AF965902-B071-4DB4-AC1B-105056ED3108}" srcId="{8DAC62BE-0B9A-46FB-93ED-5D4F7E1B0BFB}" destId="{31A06B01-A7A1-4482-A863-2EA465F4045C}" srcOrd="2" destOrd="0" parTransId="{96A59414-E716-4D35-8729-D2304CDEF83A}" sibTransId="{082D9DE4-7C64-4906-BED7-090CD14B2C41}"/>
    <dgm:cxn modelId="{C2585CEC-DB31-46D5-A414-1E3C5FDE4FC8}" type="presOf" srcId="{46128BAB-8BD8-45FD-99FA-30E6CCC88F06}" destId="{CF31B6C2-DFC2-412A-87A8-B6C790D7698A}" srcOrd="1" destOrd="1" presId="urn:microsoft.com/office/officeart/2011/layout/InterconnectedBlockProcess"/>
    <dgm:cxn modelId="{9201ABF3-8B4B-4E4C-9831-1F6CFF60127A}" type="presOf" srcId="{BCDD35FB-4DEE-4AA1-841C-CDFACE4C2D2D}" destId="{A1ED566B-0ADF-41F8-A114-D287F46419C5}" srcOrd="0" destOrd="1" presId="urn:microsoft.com/office/officeart/2011/layout/InterconnectedBlockProcess"/>
    <dgm:cxn modelId="{D12DD6E0-E9E2-4AA3-8AA5-09004683797D}" type="presOf" srcId="{7B3CEA0F-75D0-4EF9-A3EE-80F489207A32}" destId="{FEDC0E50-0175-4C66-894D-F9371A1CF024}" srcOrd="1" destOrd="1" presId="urn:microsoft.com/office/officeart/2011/layout/InterconnectedBlockProcess"/>
    <dgm:cxn modelId="{9104C4AC-284D-4646-ADDA-C39B848C2BBC}" srcId="{64581FFD-C5FC-43CC-B1C2-CD2BBA66404C}" destId="{889DF658-B3C8-4EA5-9543-246471440AC2}" srcOrd="0" destOrd="0" parTransId="{E9306467-08D4-4CFB-A789-8C87324E920F}" sibTransId="{BF29D962-CD78-4C0B-9002-91904F047336}"/>
    <dgm:cxn modelId="{98E8DCDD-6375-446E-A4C7-50141F081A11}" type="presOf" srcId="{26624C1B-7A04-4083-B671-7B916137B28D}" destId="{C0DF3A18-708D-4E98-98F8-EA4BBD22FD1F}" srcOrd="1" destOrd="1" presId="urn:microsoft.com/office/officeart/2011/layout/InterconnectedBlockProcess"/>
    <dgm:cxn modelId="{C2C88C88-309C-4F36-B864-38C81124B2FC}" type="presOf" srcId="{DB3E4444-FA0A-4BC1-8EDB-A08BA700FF4A}" destId="{5C67A130-E2A5-4281-8820-BB1A9B29AC17}" srcOrd="0" destOrd="0" presId="urn:microsoft.com/office/officeart/2011/layout/InterconnectedBlockProcess"/>
    <dgm:cxn modelId="{5C44926F-5C07-4385-9405-5C03CD024AEC}" srcId="{64581FFD-C5FC-43CC-B1C2-CD2BBA66404C}" destId="{0D38D7B1-A745-41E5-A59F-507A3921247B}" srcOrd="1" destOrd="0" parTransId="{8D9222F2-9AD5-44FC-9AEA-11EB3B04AC1A}" sibTransId="{BA40BCDC-C30F-4F99-A967-BE456A4A2209}"/>
    <dgm:cxn modelId="{2F5734FF-4DAA-435D-A9EA-26CD5CC0D912}" type="presOf" srcId="{8B32872D-8AC3-4ECE-9BDC-DCF34D0A3A2A}" destId="{4CE104E2-6451-42BB-8552-8474DFF7313F}" srcOrd="1" destOrd="0" presId="urn:microsoft.com/office/officeart/2011/layout/InterconnectedBlockProcess"/>
    <dgm:cxn modelId="{D929CCED-F641-4493-920B-0ED063DB5E3E}" srcId="{8A1166C1-E486-4777-859C-02A699D94655}" destId="{46128BAB-8BD8-45FD-99FA-30E6CCC88F06}" srcOrd="1" destOrd="0" parTransId="{66CF6642-2352-44B2-A652-E6190B1CFFF2}" sibTransId="{92920D23-E643-4238-BD0F-03C410DE432C}"/>
    <dgm:cxn modelId="{5849D764-B285-44F1-9549-946C16726555}" srcId="{AB3FD4F8-D60B-4982-8EB8-EA0249E4773D}" destId="{57970B85-C863-4745-BB8D-349748715B71}" srcOrd="4" destOrd="0" parTransId="{619D82A0-FDF4-4F51-95F2-22BAE6AC888F}" sibTransId="{3BF79B40-88B7-4D23-B75C-C4F4C1D7EE11}"/>
    <dgm:cxn modelId="{70B69079-7D3A-46B1-9446-C00948492730}" type="presOf" srcId="{F2940CB6-9A3F-462C-A430-296F35EB9CF0}" destId="{A1ED566B-0ADF-41F8-A114-D287F46419C5}" srcOrd="0" destOrd="2" presId="urn:microsoft.com/office/officeart/2011/layout/InterconnectedBlockProcess"/>
    <dgm:cxn modelId="{92943F20-B48C-44B6-9E9A-B71C5D61E18F}" type="presOf" srcId="{1C0FD5FC-6638-47BB-8AA9-C0301623B786}" destId="{5C67A130-E2A5-4281-8820-BB1A9B29AC17}" srcOrd="0" destOrd="3" presId="urn:microsoft.com/office/officeart/2011/layout/InterconnectedBlockProcess"/>
    <dgm:cxn modelId="{8B8942BB-D60E-4535-A20C-651E5182CDFA}" type="presParOf" srcId="{83A6EFB1-199C-474E-9E32-0CB9A84B9365}" destId="{64E8C8F1-FAC0-410D-BC1E-FFB5ADB7D09D}" srcOrd="0" destOrd="0" presId="urn:microsoft.com/office/officeart/2011/layout/InterconnectedBlockProcess"/>
    <dgm:cxn modelId="{EA4CC05F-3DDC-4DE5-90AD-01A969559680}" type="presParOf" srcId="{64E8C8F1-FAC0-410D-BC1E-FFB5ADB7D09D}" destId="{A1ED566B-0ADF-41F8-A114-D287F46419C5}" srcOrd="0" destOrd="0" presId="urn:microsoft.com/office/officeart/2011/layout/InterconnectedBlockProcess"/>
    <dgm:cxn modelId="{6AFA6894-4CE8-4406-8626-53B1411EC2FB}" type="presParOf" srcId="{83A6EFB1-199C-474E-9E32-0CB9A84B9365}" destId="{4CE104E2-6451-42BB-8552-8474DFF7313F}" srcOrd="1" destOrd="0" presId="urn:microsoft.com/office/officeart/2011/layout/InterconnectedBlockProcess"/>
    <dgm:cxn modelId="{BD8A65B4-03DD-4786-AD8D-1256BF05784B}" type="presParOf" srcId="{83A6EFB1-199C-474E-9E32-0CB9A84B9365}" destId="{FE8E6479-6F36-4275-9787-2DB2656FDC0A}" srcOrd="2" destOrd="0" presId="urn:microsoft.com/office/officeart/2011/layout/InterconnectedBlockProcess"/>
    <dgm:cxn modelId="{E2C59B86-8079-40AC-9B1B-D0469DB1B71D}" type="presParOf" srcId="{83A6EFB1-199C-474E-9E32-0CB9A84B9365}" destId="{4937E24F-7F36-4982-AF73-ABB716ABEDAC}" srcOrd="3" destOrd="0" presId="urn:microsoft.com/office/officeart/2011/layout/InterconnectedBlockProcess"/>
    <dgm:cxn modelId="{CF4E47A2-E445-4D62-A184-1E7B2A0E6B9B}" type="presParOf" srcId="{4937E24F-7F36-4982-AF73-ABB716ABEDAC}" destId="{5C67A130-E2A5-4281-8820-BB1A9B29AC17}" srcOrd="0" destOrd="0" presId="urn:microsoft.com/office/officeart/2011/layout/InterconnectedBlockProcess"/>
    <dgm:cxn modelId="{930E281D-8E20-46E2-BF93-0D9013D06C4F}" type="presParOf" srcId="{83A6EFB1-199C-474E-9E32-0CB9A84B9365}" destId="{CF31B6C2-DFC2-412A-87A8-B6C790D7698A}" srcOrd="4" destOrd="0" presId="urn:microsoft.com/office/officeart/2011/layout/InterconnectedBlockProcess"/>
    <dgm:cxn modelId="{E9626F45-3D73-4A2B-AB3F-4542746D0DE4}" type="presParOf" srcId="{83A6EFB1-199C-474E-9E32-0CB9A84B9365}" destId="{060A1F91-9D22-4292-8609-B47C40F32A7D}" srcOrd="5" destOrd="0" presId="urn:microsoft.com/office/officeart/2011/layout/InterconnectedBlockProcess"/>
    <dgm:cxn modelId="{91D1465C-9146-4A1E-8D5B-2FF9CDD6F38F}" type="presParOf" srcId="{83A6EFB1-199C-474E-9E32-0CB9A84B9365}" destId="{07D90D70-7E99-4462-A655-656616A29AE4}" srcOrd="6" destOrd="0" presId="urn:microsoft.com/office/officeart/2011/layout/InterconnectedBlockProcess"/>
    <dgm:cxn modelId="{C303CD4C-DEFF-4132-97A9-0778C50FACD8}" type="presParOf" srcId="{07D90D70-7E99-4462-A655-656616A29AE4}" destId="{C0BC6022-1698-46DE-AC1E-20D19AE30927}" srcOrd="0" destOrd="0" presId="urn:microsoft.com/office/officeart/2011/layout/InterconnectedBlockProcess"/>
    <dgm:cxn modelId="{624E9C64-2906-4EDA-85FE-6C5B08BE4543}" type="presParOf" srcId="{83A6EFB1-199C-474E-9E32-0CB9A84B9365}" destId="{C0DF3A18-708D-4E98-98F8-EA4BBD22FD1F}" srcOrd="7" destOrd="0" presId="urn:microsoft.com/office/officeart/2011/layout/InterconnectedBlockProcess"/>
    <dgm:cxn modelId="{BFBCF1A8-0FDF-4CE9-956C-670EA51BE0B3}" type="presParOf" srcId="{83A6EFB1-199C-474E-9E32-0CB9A84B9365}" destId="{06C60932-A2D3-462F-BE68-3C84B9F128BE}" srcOrd="8" destOrd="0" presId="urn:microsoft.com/office/officeart/2011/layout/InterconnectedBlockProcess"/>
    <dgm:cxn modelId="{C4BB00A1-AFCD-4A1F-9853-2DD2E97733EE}" type="presParOf" srcId="{83A6EFB1-199C-474E-9E32-0CB9A84B9365}" destId="{AADF6C89-B377-438F-A917-2932B472A2A1}" srcOrd="9" destOrd="0" presId="urn:microsoft.com/office/officeart/2011/layout/InterconnectedBlockProcess"/>
    <dgm:cxn modelId="{1AFD0C78-694F-43B9-BED2-DAB1631C2F3F}" type="presParOf" srcId="{AADF6C89-B377-438F-A917-2932B472A2A1}" destId="{2047CCCB-C3B4-462E-ACCD-522D90E65A13}" srcOrd="0" destOrd="0" presId="urn:microsoft.com/office/officeart/2011/layout/InterconnectedBlockProcess"/>
    <dgm:cxn modelId="{2EAF4A53-3E4C-4DEC-9EDA-D30DD9FA27F7}" type="presParOf" srcId="{83A6EFB1-199C-474E-9E32-0CB9A84B9365}" destId="{38E65A73-803C-430B-A63B-1F8810AB26A7}" srcOrd="10" destOrd="0" presId="urn:microsoft.com/office/officeart/2011/layout/InterconnectedBlockProcess"/>
    <dgm:cxn modelId="{80B174E3-0A17-4CAB-8572-C7F52A93CE4C}" type="presParOf" srcId="{83A6EFB1-199C-474E-9E32-0CB9A84B9365}" destId="{4F76F717-4708-4E52-B450-3BC7EB24504F}" srcOrd="11" destOrd="0" presId="urn:microsoft.com/office/officeart/2011/layout/InterconnectedBlockProcess"/>
    <dgm:cxn modelId="{2479228A-9294-431D-903B-179FEF99B09A}" type="presParOf" srcId="{83A6EFB1-199C-474E-9E32-0CB9A84B9365}" destId="{F9FD17C6-B4AA-4C3D-BC12-30D9E2EF437B}" srcOrd="12" destOrd="0" presId="urn:microsoft.com/office/officeart/2011/layout/InterconnectedBlockProcess"/>
    <dgm:cxn modelId="{F00300E7-BC17-44CC-9874-ECEB3F02E0A9}" type="presParOf" srcId="{F9FD17C6-B4AA-4C3D-BC12-30D9E2EF437B}" destId="{2C2F867B-9178-486E-9887-3C87D191B04E}" srcOrd="0" destOrd="0" presId="urn:microsoft.com/office/officeart/2011/layout/InterconnectedBlockProcess"/>
    <dgm:cxn modelId="{1F543212-31D8-4274-BCA9-537051FF2432}" type="presParOf" srcId="{83A6EFB1-199C-474E-9E32-0CB9A84B9365}" destId="{FEDC0E50-0175-4C66-894D-F9371A1CF024}" srcOrd="13" destOrd="0" presId="urn:microsoft.com/office/officeart/2011/layout/InterconnectedBlockProcess"/>
    <dgm:cxn modelId="{3ABCCE4A-7569-47BD-BC6E-EABC0B1518BA}" type="presParOf" srcId="{83A6EFB1-199C-474E-9E32-0CB9A84B9365}" destId="{AAD41645-FDE4-43FD-9BF6-40031B998328}" srcOrd="14" destOrd="0" presId="urn:microsoft.com/office/officeart/2011/layout/InterconnectedBlock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D566B-0ADF-41F8-A114-D287F46419C5}">
      <dsp:nvSpPr>
        <dsp:cNvPr id="0" name=""/>
        <dsp:cNvSpPr/>
      </dsp:nvSpPr>
      <dsp:spPr>
        <a:xfrm>
          <a:off x="7160748" y="750446"/>
          <a:ext cx="1804174" cy="5405236"/>
        </a:xfrm>
        <a:prstGeom prst="wedgeRectCallout">
          <a:avLst>
            <a:gd name="adj1" fmla="val 0"/>
            <a:gd name="adj2" fmla="val 0"/>
          </a:avLst>
        </a:prstGeo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kern="1200" dirty="0" smtClean="0">
              <a:solidFill>
                <a:sysClr val="windowText" lastClr="000000">
                  <a:hueOff val="0"/>
                  <a:satOff val="0"/>
                  <a:lumOff val="0"/>
                  <a:alphaOff val="0"/>
                </a:sysClr>
              </a:solidFill>
              <a:latin typeface="Calibri"/>
              <a:ea typeface="+mn-ea"/>
              <a:cs typeface="+mn-cs"/>
            </a:rPr>
            <a:t> 1 day Engagement  Session and 2 day Facilitator Workshop</a:t>
          </a:r>
          <a:endParaRPr lang="en-US" sz="1200" kern="1200" dirty="0">
            <a:solidFill>
              <a:sysClr val="windowText" lastClr="000000">
                <a:hueOff val="0"/>
                <a:satOff val="0"/>
                <a:lumOff val="0"/>
                <a:alphaOff val="0"/>
              </a:sysClr>
            </a:solidFill>
            <a:latin typeface="Calibri"/>
            <a:ea typeface="+mn-ea"/>
            <a:cs typeface="+mn-cs"/>
          </a:endParaRP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Select staff from all levels, then staff chosen to facilitate continue on for the Workshop</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a:t>
          </a:r>
          <a:r>
            <a:rPr lang="en-US" sz="1200" kern="1200" dirty="0">
              <a:solidFill>
                <a:sysClr val="windowText" lastClr="000000">
                  <a:hueOff val="0"/>
                  <a:satOff val="0"/>
                  <a:lumOff val="0"/>
                  <a:alphaOff val="0"/>
                </a:sysClr>
              </a:solidFill>
              <a:latin typeface="Calibri"/>
              <a:ea typeface="+mn-ea"/>
              <a:cs typeface="+mn-cs"/>
            </a:rPr>
            <a:t>: To create awareness of PCC and unity among staff members by sharing the patient perspective and inspiring staff to engage in the journey as facilitators.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Large meeting room (offsite preferred) with moveable tables &amp; chairs, access to nature and/or a welcoming, healing environment.</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a:t>
          </a:r>
          <a:r>
            <a:rPr lang="en-US" sz="1200" kern="1200" dirty="0">
              <a:solidFill>
                <a:sysClr val="windowText" lastClr="000000">
                  <a:hueOff val="0"/>
                  <a:satOff val="0"/>
                  <a:lumOff val="0"/>
                  <a:alphaOff val="0"/>
                </a:sysClr>
              </a:solidFill>
              <a:latin typeface="Calibri"/>
              <a:ea typeface="+mn-ea"/>
              <a:cs typeface="+mn-cs"/>
            </a:rPr>
            <a:t> </a:t>
          </a:r>
          <a:r>
            <a:rPr lang="en-US" sz="1200" b="0" i="0" kern="1200" dirty="0">
              <a:solidFill>
                <a:sysClr val="windowText" lastClr="000000">
                  <a:hueOff val="0"/>
                  <a:satOff val="0"/>
                  <a:lumOff val="0"/>
                  <a:alphaOff val="0"/>
                </a:sysClr>
              </a:solidFill>
              <a:latin typeface="Calibri"/>
              <a:ea typeface="+mn-ea"/>
              <a:cs typeface="+mn-cs"/>
            </a:rPr>
            <a:t>Projector, screen, speakers</a:t>
          </a:r>
          <a:endParaRPr lang="en-US" sz="1200" kern="1200" dirty="0">
            <a:solidFill>
              <a:sysClr val="windowText" lastClr="000000">
                <a:hueOff val="0"/>
                <a:satOff val="0"/>
                <a:lumOff val="0"/>
                <a:alphaOff val="0"/>
              </a:sysClr>
            </a:solidFill>
            <a:latin typeface="Calibri"/>
            <a:ea typeface="+mn-ea"/>
            <a:cs typeface="+mn-cs"/>
          </a:endParaRPr>
        </a:p>
      </dsp:txBody>
      <dsp:txXfrm>
        <a:off x="7389764" y="750446"/>
        <a:ext cx="1575158" cy="5405236"/>
      </dsp:txXfrm>
    </dsp:sp>
    <dsp:sp modelId="{FE8E6479-6F36-4275-9787-2DB2656FDC0A}">
      <dsp:nvSpPr>
        <dsp:cNvPr id="0" name=""/>
        <dsp:cNvSpPr/>
      </dsp:nvSpPr>
      <dsp:spPr>
        <a:xfrm>
          <a:off x="7160748" y="0"/>
          <a:ext cx="1804174" cy="980035"/>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Staff Engagement Sessions and Facilitator Workshop</a:t>
          </a:r>
          <a:endParaRPr lang="en-US" sz="1200" b="1" kern="1200" dirty="0">
            <a:solidFill>
              <a:schemeClr val="bg2"/>
            </a:solidFill>
            <a:latin typeface="Calibri"/>
            <a:ea typeface="+mn-ea"/>
            <a:cs typeface="+mn-cs"/>
          </a:endParaRPr>
        </a:p>
      </dsp:txBody>
      <dsp:txXfrm>
        <a:off x="7160748" y="0"/>
        <a:ext cx="1804174" cy="980035"/>
      </dsp:txXfrm>
    </dsp:sp>
    <dsp:sp modelId="{5C67A130-E2A5-4281-8820-BB1A9B29AC17}">
      <dsp:nvSpPr>
        <dsp:cNvPr id="0" name=""/>
        <dsp:cNvSpPr/>
      </dsp:nvSpPr>
      <dsp:spPr>
        <a:xfrm>
          <a:off x="5390210" y="984738"/>
          <a:ext cx="1811156" cy="5126990"/>
        </a:xfrm>
        <a:prstGeom prst="wedgeRectCallout">
          <a:avLst>
            <a:gd name="adj1" fmla="val 62500"/>
            <a:gd name="adj2" fmla="val 20830"/>
          </a:avLst>
        </a:prstGeo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kern="1200" dirty="0">
              <a:solidFill>
                <a:sysClr val="windowText" lastClr="000000">
                  <a:hueOff val="0"/>
                  <a:satOff val="0"/>
                  <a:lumOff val="0"/>
                  <a:alphaOff val="0"/>
                </a:sysClr>
              </a:solidFill>
              <a:latin typeface="Calibri"/>
              <a:ea typeface="+mn-ea"/>
              <a:cs typeface="+mn-cs"/>
            </a:rPr>
            <a:t>: 1 day</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Leadership at all levels (max of 40 ppl/session)</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 </a:t>
          </a:r>
          <a:r>
            <a:rPr lang="en-US" sz="1200" b="0" i="0" kern="1200" dirty="0">
              <a:solidFill>
                <a:sysClr val="windowText" lastClr="000000">
                  <a:hueOff val="0"/>
                  <a:satOff val="0"/>
                  <a:lumOff val="0"/>
                  <a:alphaOff val="0"/>
                </a:sysClr>
              </a:solidFill>
              <a:latin typeface="Calibri"/>
              <a:ea typeface="+mn-ea"/>
              <a:cs typeface="+mn-cs"/>
            </a:rPr>
            <a:t>To immerse leaders in a learning process that defines leading in a PCC environment and to prepare leaders to lead the initiative by engaging them as champions for the cause.</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Large conference or meeting room (off-site preferred)</a:t>
          </a:r>
        </a:p>
        <a:p>
          <a:pPr lvl="0" algn="l" defTabSz="533400">
            <a:lnSpc>
              <a:spcPct val="90000"/>
            </a:lnSpc>
            <a:spcBef>
              <a:spcPct val="0"/>
            </a:spcBef>
            <a:spcAft>
              <a:spcPts val="0"/>
            </a:spcAft>
          </a:pPr>
          <a:r>
            <a:rPr lang="en-US" sz="1200" b="1" i="1" kern="1200" dirty="0">
              <a:solidFill>
                <a:sysClr val="windowText" lastClr="000000">
                  <a:hueOff val="0"/>
                  <a:satOff val="0"/>
                  <a:lumOff val="0"/>
                  <a:alphaOff val="0"/>
                </a:sysClr>
              </a:solidFill>
              <a:latin typeface="Calibri"/>
              <a:ea typeface="+mn-ea"/>
              <a:cs typeface="+mn-cs"/>
            </a:rPr>
            <a:t>Equipment</a:t>
          </a:r>
          <a:r>
            <a:rPr lang="en-US" sz="1200" kern="1200" dirty="0">
              <a:solidFill>
                <a:sysClr val="windowText" lastClr="000000">
                  <a:hueOff val="0"/>
                  <a:satOff val="0"/>
                  <a:lumOff val="0"/>
                  <a:alphaOff val="0"/>
                </a:sysClr>
              </a:solidFill>
              <a:latin typeface="Calibri"/>
              <a:ea typeface="+mn-ea"/>
              <a:cs typeface="+mn-cs"/>
            </a:rPr>
            <a:t>: </a:t>
          </a:r>
          <a:r>
            <a:rPr lang="en-US" sz="1200" b="0" i="0" kern="1200" dirty="0">
              <a:solidFill>
                <a:sysClr val="windowText" lastClr="000000">
                  <a:hueOff val="0"/>
                  <a:satOff val="0"/>
                  <a:lumOff val="0"/>
                  <a:alphaOff val="0"/>
                </a:sysClr>
              </a:solidFill>
              <a:latin typeface="Calibri"/>
              <a:ea typeface="+mn-ea"/>
              <a:cs typeface="+mn-cs"/>
            </a:rPr>
            <a:t>Projector, screen, speakers, </a:t>
          </a:r>
          <a:r>
            <a:rPr lang="en-US" sz="1200" b="0" i="0" kern="1200" dirty="0" smtClean="0">
              <a:solidFill>
                <a:sysClr val="windowText" lastClr="000000">
                  <a:hueOff val="0"/>
                  <a:satOff val="0"/>
                  <a:lumOff val="0"/>
                  <a:alphaOff val="0"/>
                </a:sysClr>
              </a:solidFill>
              <a:latin typeface="Calibri"/>
              <a:ea typeface="+mn-ea"/>
              <a:cs typeface="+mn-cs"/>
            </a:rPr>
            <a:t>microphone</a:t>
          </a:r>
        </a:p>
        <a:p>
          <a:pPr lvl="0" algn="l" defTabSz="533400">
            <a:lnSpc>
              <a:spcPct val="90000"/>
            </a:lnSpc>
            <a:spcBef>
              <a:spcPct val="0"/>
            </a:spcBef>
            <a:spcAft>
              <a:spcPct val="35000"/>
            </a:spcAft>
          </a:pPr>
          <a:endParaRPr lang="en-US" sz="1200" b="0" i="0" kern="1200" dirty="0" smtClean="0">
            <a:solidFill>
              <a:sysClr val="windowText" lastClr="000000">
                <a:hueOff val="0"/>
                <a:satOff val="0"/>
                <a:lumOff val="0"/>
                <a:alphaOff val="0"/>
              </a:sysClr>
            </a:solidFill>
            <a:latin typeface="Calibri"/>
            <a:ea typeface="+mn-ea"/>
            <a:cs typeface="+mn-cs"/>
          </a:endParaRPr>
        </a:p>
        <a:p>
          <a:pPr lvl="0" algn="l" defTabSz="533400">
            <a:lnSpc>
              <a:spcPct val="90000"/>
            </a:lnSpc>
            <a:spcBef>
              <a:spcPct val="0"/>
            </a:spcBef>
            <a:spcAft>
              <a:spcPct val="35000"/>
            </a:spcAft>
          </a:pPr>
          <a:endParaRPr lang="en-US" sz="1200" b="0" i="0" kern="1200" dirty="0" smtClean="0">
            <a:solidFill>
              <a:sysClr val="windowText" lastClr="000000">
                <a:hueOff val="0"/>
                <a:satOff val="0"/>
                <a:lumOff val="0"/>
                <a:alphaOff val="0"/>
              </a:sysClr>
            </a:solidFill>
            <a:latin typeface="Calibri"/>
            <a:ea typeface="+mn-ea"/>
            <a:cs typeface="+mn-cs"/>
          </a:endParaRPr>
        </a:p>
        <a:p>
          <a:pPr lvl="0" algn="l" defTabSz="533400">
            <a:lnSpc>
              <a:spcPct val="90000"/>
            </a:lnSpc>
            <a:spcBef>
              <a:spcPct val="0"/>
            </a:spcBef>
            <a:spcAft>
              <a:spcPct val="35000"/>
            </a:spcAft>
          </a:pPr>
          <a:endParaRPr lang="en-US" sz="1200" b="1" i="1" kern="1200" dirty="0">
            <a:solidFill>
              <a:sysClr val="windowText" lastClr="000000">
                <a:hueOff val="0"/>
                <a:satOff val="0"/>
                <a:lumOff val="0"/>
                <a:alphaOff val="0"/>
              </a:sysClr>
            </a:solidFill>
            <a:latin typeface="Calibri"/>
            <a:ea typeface="+mn-ea"/>
            <a:cs typeface="+mn-cs"/>
          </a:endParaRPr>
        </a:p>
        <a:p>
          <a:pPr lvl="0" algn="r"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5620112" y="984738"/>
        <a:ext cx="1581254" cy="5126990"/>
      </dsp:txXfrm>
    </dsp:sp>
    <dsp:sp modelId="{060A1F91-9D22-4292-8609-B47C40F32A7D}">
      <dsp:nvSpPr>
        <dsp:cNvPr id="0" name=""/>
        <dsp:cNvSpPr/>
      </dsp:nvSpPr>
      <dsp:spPr>
        <a:xfrm>
          <a:off x="5361082" y="68096"/>
          <a:ext cx="1804174" cy="900641"/>
        </a:xfrm>
        <a:prstGeom prst="rect">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Leadership Engagement Sessions</a:t>
          </a:r>
          <a:endParaRPr lang="en-US" sz="1200" b="1" kern="1200" dirty="0">
            <a:solidFill>
              <a:schemeClr val="bg2"/>
            </a:solidFill>
            <a:latin typeface="Calibri"/>
            <a:ea typeface="+mn-ea"/>
            <a:cs typeface="+mn-cs"/>
          </a:endParaRPr>
        </a:p>
      </dsp:txBody>
      <dsp:txXfrm>
        <a:off x="5361082" y="68096"/>
        <a:ext cx="1804174" cy="900641"/>
      </dsp:txXfrm>
    </dsp:sp>
    <dsp:sp modelId="{C0BC6022-1698-46DE-AC1E-20D19AE30927}">
      <dsp:nvSpPr>
        <dsp:cNvPr id="0" name=""/>
        <dsp:cNvSpPr/>
      </dsp:nvSpPr>
      <dsp:spPr>
        <a:xfrm>
          <a:off x="3582689" y="1082377"/>
          <a:ext cx="1804174" cy="5073300"/>
        </a:xfrm>
        <a:prstGeom prst="wedgeRectCallout">
          <a:avLst>
            <a:gd name="adj1" fmla="val 62500"/>
            <a:gd name="adj2" fmla="val 20830"/>
          </a:avLst>
        </a:prstGeo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b="1" i="1" kern="1200" dirty="0">
              <a:solidFill>
                <a:sysClr val="windowText" lastClr="000000">
                  <a:hueOff val="0"/>
                  <a:satOff val="0"/>
                  <a:lumOff val="0"/>
                  <a:alphaOff val="0"/>
                </a:sysClr>
              </a:solidFill>
              <a:latin typeface="Calibri"/>
              <a:ea typeface="+mn-ea"/>
              <a:cs typeface="+mn-cs"/>
            </a:rPr>
            <a:t>:</a:t>
          </a:r>
          <a:r>
            <a:rPr lang="en-US" sz="1200" kern="1200" dirty="0">
              <a:solidFill>
                <a:sysClr val="windowText" lastClr="000000">
                  <a:hueOff val="0"/>
                  <a:satOff val="0"/>
                  <a:lumOff val="0"/>
                  <a:alphaOff val="0"/>
                </a:sysClr>
              </a:solidFill>
              <a:latin typeface="Calibri"/>
              <a:ea typeface="+mn-ea"/>
              <a:cs typeface="+mn-cs"/>
            </a:rPr>
            <a:t> 3-4 days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Various stakeholder groups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a:t>
          </a:r>
          <a:r>
            <a:rPr lang="en-US" sz="1200" kern="1200" dirty="0">
              <a:solidFill>
                <a:sysClr val="windowText" lastClr="000000">
                  <a:hueOff val="0"/>
                  <a:satOff val="0"/>
                  <a:lumOff val="0"/>
                  <a:alphaOff val="0"/>
                </a:sysClr>
              </a:solidFill>
              <a:latin typeface="Calibri"/>
              <a:ea typeface="+mn-ea"/>
              <a:cs typeface="+mn-cs"/>
            </a:rPr>
            <a:t>: To assist the facility and its leaders in understanding their current status when it comes to providing PCC to its Veterans, and a culture of caring for visitors, volunteers, staff and providers. Facilitated listening sessions are held with various constituencies and a report is provided. </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Senior leadership conference room (opening &amp; closing), various conference rooms that will seat 15-20 people</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 </a:t>
          </a:r>
          <a:r>
            <a:rPr lang="en-US" sz="1200" i="0" kern="1200" dirty="0">
              <a:solidFill>
                <a:sysClr val="windowText" lastClr="000000">
                  <a:hueOff val="0"/>
                  <a:satOff val="0"/>
                  <a:lumOff val="0"/>
                  <a:alphaOff val="0"/>
                </a:sysClr>
              </a:solidFill>
              <a:latin typeface="Calibri"/>
              <a:ea typeface="+mn-ea"/>
              <a:cs typeface="+mn-cs"/>
            </a:rPr>
            <a:t>Digital recorder (to be provided by FIT team)</a:t>
          </a:r>
          <a:endParaRPr lang="en-US" sz="1200" kern="1200" dirty="0">
            <a:solidFill>
              <a:sysClr val="windowText" lastClr="000000">
                <a:hueOff val="0"/>
                <a:satOff val="0"/>
                <a:lumOff val="0"/>
                <a:alphaOff val="0"/>
              </a:sysClr>
            </a:solidFill>
            <a:latin typeface="Calibri"/>
            <a:ea typeface="+mn-ea"/>
            <a:cs typeface="+mn-cs"/>
          </a:endParaRPr>
        </a:p>
      </dsp:txBody>
      <dsp:txXfrm>
        <a:off x="3811705" y="1082377"/>
        <a:ext cx="1575158" cy="5073300"/>
      </dsp:txXfrm>
    </dsp:sp>
    <dsp:sp modelId="{06C60932-A2D3-462F-BE68-3C84B9F128BE}">
      <dsp:nvSpPr>
        <dsp:cNvPr id="0" name=""/>
        <dsp:cNvSpPr/>
      </dsp:nvSpPr>
      <dsp:spPr>
        <a:xfrm>
          <a:off x="3577800" y="186284"/>
          <a:ext cx="1804174" cy="918624"/>
        </a:xfrm>
        <a:prstGeom prst="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Organizational Assessments</a:t>
          </a:r>
          <a:endParaRPr lang="en-US" sz="1200" b="1" kern="1200" dirty="0">
            <a:solidFill>
              <a:schemeClr val="bg2"/>
            </a:solidFill>
            <a:latin typeface="Calibri"/>
            <a:ea typeface="+mn-ea"/>
            <a:cs typeface="+mn-cs"/>
          </a:endParaRPr>
        </a:p>
      </dsp:txBody>
      <dsp:txXfrm>
        <a:off x="3577800" y="186284"/>
        <a:ext cx="1804174" cy="918624"/>
      </dsp:txXfrm>
    </dsp:sp>
    <dsp:sp modelId="{2047CCCB-C3B4-462E-ACCD-522D90E65A13}">
      <dsp:nvSpPr>
        <dsp:cNvPr id="0" name=""/>
        <dsp:cNvSpPr/>
      </dsp:nvSpPr>
      <dsp:spPr>
        <a:xfrm>
          <a:off x="1796385" y="924510"/>
          <a:ext cx="1767892" cy="5231164"/>
        </a:xfrm>
        <a:prstGeom prst="wedgeRectCallout">
          <a:avLst>
            <a:gd name="adj1" fmla="val 62500"/>
            <a:gd name="adj2" fmla="val 20830"/>
          </a:avLst>
        </a:prstGeom>
        <a:solidFill>
          <a:srgbClr val="9BBB59">
            <a:tint val="50000"/>
            <a:hueOff val="8038998"/>
            <a:satOff val="-11797"/>
            <a:lumOff val="799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b="1" i="1" kern="1200" dirty="0">
              <a:solidFill>
                <a:sysClr val="windowText" lastClr="000000">
                  <a:hueOff val="0"/>
                  <a:satOff val="0"/>
                  <a:lumOff val="0"/>
                  <a:alphaOff val="0"/>
                </a:sysClr>
              </a:solidFill>
              <a:latin typeface="Calibri"/>
              <a:ea typeface="+mn-ea"/>
              <a:cs typeface="+mn-cs"/>
            </a:rPr>
            <a:t>:</a:t>
          </a:r>
          <a:r>
            <a:rPr lang="en-US" sz="1200" kern="1200" dirty="0">
              <a:solidFill>
                <a:sysClr val="windowText" lastClr="000000">
                  <a:hueOff val="0"/>
                  <a:satOff val="0"/>
                  <a:lumOff val="0"/>
                  <a:alphaOff val="0"/>
                </a:sysClr>
              </a:solidFill>
              <a:latin typeface="Calibri"/>
              <a:ea typeface="+mn-ea"/>
              <a:cs typeface="+mn-cs"/>
            </a:rPr>
            <a:t> 1 hr. sessions repeated during 2 days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All Staff, Volunteers and Veterans</a:t>
          </a:r>
          <a:endParaRPr lang="en-US" sz="1200" kern="1200" dirty="0">
            <a:solidFill>
              <a:sysClr val="windowText" lastClr="000000"/>
            </a:solidFill>
            <a:latin typeface="Calibri"/>
            <a:ea typeface="+mn-ea"/>
            <a:cs typeface="+mn-cs"/>
          </a:endParaRP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a:t>
          </a:r>
          <a:r>
            <a:rPr lang="en-US" sz="1200" kern="1200" dirty="0">
              <a:solidFill>
                <a:sysClr val="windowText" lastClr="000000">
                  <a:hueOff val="0"/>
                  <a:satOff val="0"/>
                  <a:lumOff val="0"/>
                  <a:alphaOff val="0"/>
                </a:sysClr>
              </a:solidFill>
              <a:latin typeface="Calibri"/>
              <a:ea typeface="+mn-ea"/>
              <a:cs typeface="+mn-cs"/>
            </a:rPr>
            <a:t> To introduce the VHA model of Patient-Centered Care to as many Staff, Volunteers, and Veterans as possible; to learn more about PCC initiatives already underway, to share other examples of PCC to aspire to, and to inspire staff to get involved.</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Auditorium or other large space that can hold 50-100 people per session is ideal</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a:t>
          </a:r>
          <a:r>
            <a:rPr lang="en-US" sz="1200" kern="1200" dirty="0">
              <a:solidFill>
                <a:sysClr val="windowText" lastClr="000000">
                  <a:hueOff val="0"/>
                  <a:satOff val="0"/>
                  <a:lumOff val="0"/>
                  <a:alphaOff val="0"/>
                </a:sysClr>
              </a:solidFill>
              <a:latin typeface="Calibri"/>
              <a:ea typeface="+mn-ea"/>
              <a:cs typeface="+mn-cs"/>
            </a:rPr>
            <a:t> Projector, screen, microphone &amp; speakers</a:t>
          </a:r>
        </a:p>
      </dsp:txBody>
      <dsp:txXfrm>
        <a:off x="2020795" y="924510"/>
        <a:ext cx="1543482" cy="5231164"/>
      </dsp:txXfrm>
    </dsp:sp>
    <dsp:sp modelId="{4F76F717-4708-4E52-B450-3BC7EB24504F}">
      <dsp:nvSpPr>
        <dsp:cNvPr id="0" name=""/>
        <dsp:cNvSpPr/>
      </dsp:nvSpPr>
      <dsp:spPr>
        <a:xfrm>
          <a:off x="1763359" y="257228"/>
          <a:ext cx="1804174" cy="870406"/>
        </a:xfrm>
        <a:prstGeom prst="rect">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Information Sessions</a:t>
          </a:r>
          <a:endParaRPr lang="en-US" sz="1200" b="1" kern="1200" dirty="0">
            <a:solidFill>
              <a:schemeClr val="bg2"/>
            </a:solidFill>
            <a:latin typeface="Calibri"/>
            <a:ea typeface="+mn-ea"/>
            <a:cs typeface="+mn-cs"/>
          </a:endParaRPr>
        </a:p>
      </dsp:txBody>
      <dsp:txXfrm>
        <a:off x="1763359" y="257228"/>
        <a:ext cx="1804174" cy="870406"/>
      </dsp:txXfrm>
    </dsp:sp>
    <dsp:sp modelId="{2C2F867B-9178-486E-9887-3C87D191B04E}">
      <dsp:nvSpPr>
        <dsp:cNvPr id="0" name=""/>
        <dsp:cNvSpPr/>
      </dsp:nvSpPr>
      <dsp:spPr>
        <a:xfrm>
          <a:off x="12381" y="1171694"/>
          <a:ext cx="1804156" cy="4983995"/>
        </a:xfrm>
        <a:prstGeom prst="wedgeRectCallout">
          <a:avLst>
            <a:gd name="adj1" fmla="val 62500"/>
            <a:gd name="adj2" fmla="val 20830"/>
          </a:avLst>
        </a:prstGeom>
        <a:solidFill>
          <a:srgbClr val="9BBB59">
            <a:tint val="50000"/>
            <a:hueOff val="10718665"/>
            <a:satOff val="-15729"/>
            <a:lumOff val="1066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b="1" i="1" kern="1200" dirty="0">
              <a:solidFill>
                <a:sysClr val="windowText" lastClr="000000">
                  <a:hueOff val="0"/>
                  <a:satOff val="0"/>
                  <a:lumOff val="0"/>
                  <a:alphaOff val="0"/>
                </a:sysClr>
              </a:solidFill>
              <a:latin typeface="Calibri"/>
              <a:ea typeface="+mn-ea"/>
              <a:cs typeface="+mn-cs"/>
            </a:rPr>
            <a:t>:</a:t>
          </a:r>
          <a:r>
            <a:rPr lang="en-US" sz="1200" kern="1200" dirty="0">
              <a:solidFill>
                <a:sysClr val="windowText" lastClr="000000">
                  <a:hueOff val="0"/>
                  <a:satOff val="0"/>
                  <a:lumOff val="0"/>
                  <a:alphaOff val="0"/>
                </a:sysClr>
              </a:solidFill>
              <a:latin typeface="Calibri"/>
              <a:ea typeface="+mn-ea"/>
              <a:cs typeface="+mn-cs"/>
            </a:rPr>
            <a:t> 1 day (1/2 day ERLC, 1/2 day interviews)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Quadrad and POC</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 </a:t>
          </a:r>
          <a:r>
            <a:rPr lang="en-US" sz="1200" b="0" i="0" kern="1200" dirty="0">
              <a:solidFill>
                <a:sysClr val="windowText" lastClr="000000">
                  <a:hueOff val="0"/>
                  <a:satOff val="0"/>
                  <a:lumOff val="0"/>
                  <a:alphaOff val="0"/>
                </a:sysClr>
              </a:solidFill>
              <a:latin typeface="Calibri"/>
              <a:ea typeface="+mn-ea"/>
              <a:cs typeface="+mn-cs"/>
            </a:rPr>
            <a:t>To help senior leaders create both an individual and organizational vision of PCC, and to identify individual and organizational commitments to bring their vision to reality. Then, to collect information to enrich and inform future steps in this cycle.</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b="1" i="0" kern="1200" dirty="0">
              <a:solidFill>
                <a:sysClr val="windowText" lastClr="000000">
                  <a:hueOff val="0"/>
                  <a:satOff val="0"/>
                  <a:lumOff val="0"/>
                  <a:alphaOff val="0"/>
                </a:sysClr>
              </a:solidFill>
              <a:latin typeface="Calibri"/>
              <a:ea typeface="+mn-ea"/>
              <a:cs typeface="+mn-cs"/>
            </a:rPr>
            <a:t> </a:t>
          </a:r>
          <a:r>
            <a:rPr lang="en-US" sz="1200" b="0" i="0" kern="1200" dirty="0">
              <a:solidFill>
                <a:sysClr val="windowText" lastClr="000000">
                  <a:hueOff val="0"/>
                  <a:satOff val="0"/>
                  <a:lumOff val="0"/>
                  <a:alphaOff val="0"/>
                </a:sysClr>
              </a:solidFill>
              <a:latin typeface="Calibri"/>
              <a:ea typeface="+mn-ea"/>
              <a:cs typeface="+mn-cs"/>
            </a:rPr>
            <a:t>Senior leadership conference room</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 </a:t>
          </a:r>
          <a:r>
            <a:rPr lang="en-US" sz="1200" b="0" i="0" kern="1200" dirty="0">
              <a:solidFill>
                <a:sysClr val="windowText" lastClr="000000">
                  <a:hueOff val="0"/>
                  <a:satOff val="0"/>
                  <a:lumOff val="0"/>
                  <a:alphaOff val="0"/>
                </a:sysClr>
              </a:solidFill>
              <a:latin typeface="Calibri"/>
              <a:ea typeface="+mn-ea"/>
              <a:cs typeface="+mn-cs"/>
            </a:rPr>
            <a:t>Projector, screen, speakers</a:t>
          </a:r>
        </a:p>
      </dsp:txBody>
      <dsp:txXfrm>
        <a:off x="241394" y="1171694"/>
        <a:ext cx="1575143" cy="4983995"/>
      </dsp:txXfrm>
    </dsp:sp>
    <dsp:sp modelId="{AAD41645-FDE4-43FD-9BF6-40031B998328}">
      <dsp:nvSpPr>
        <dsp:cNvPr id="0" name=""/>
        <dsp:cNvSpPr/>
      </dsp:nvSpPr>
      <dsp:spPr>
        <a:xfrm>
          <a:off x="39191" y="410846"/>
          <a:ext cx="1725783" cy="833077"/>
        </a:xfrm>
        <a:prstGeom prst="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Executive Leadership Readiness , Commitment and Practice Structures/Integration</a:t>
          </a:r>
          <a:endParaRPr lang="en-US" sz="1200" b="1" kern="1200" dirty="0">
            <a:solidFill>
              <a:schemeClr val="bg2"/>
            </a:solidFill>
            <a:latin typeface="Calibri"/>
            <a:ea typeface="+mn-ea"/>
            <a:cs typeface="+mn-cs"/>
          </a:endParaRPr>
        </a:p>
      </dsp:txBody>
      <dsp:txXfrm>
        <a:off x="39191" y="410846"/>
        <a:ext cx="1725783" cy="833077"/>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810" cy="479733"/>
          </a:xfrm>
          <a:prstGeom prst="rect">
            <a:avLst/>
          </a:prstGeom>
        </p:spPr>
        <p:txBody>
          <a:bodyPr vert="horz" lIns="94699" tIns="47350" rIns="94699" bIns="47350"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79733"/>
          </a:xfrm>
          <a:prstGeom prst="rect">
            <a:avLst/>
          </a:prstGeom>
        </p:spPr>
        <p:txBody>
          <a:bodyPr vert="horz" lIns="94699" tIns="47350" rIns="94699" bIns="47350" rtlCol="0"/>
          <a:lstStyle>
            <a:lvl1pPr algn="r">
              <a:defRPr sz="1200"/>
            </a:lvl1pPr>
          </a:lstStyle>
          <a:p>
            <a:fld id="{B2BAA958-1D52-4E6B-A66F-000885B262E0}" type="datetimeFigureOut">
              <a:rPr lang="en-US" smtClean="0"/>
              <a:pPr/>
              <a:t>7/2/2013</a:t>
            </a:fld>
            <a:endParaRPr lang="en-US"/>
          </a:p>
        </p:txBody>
      </p:sp>
      <p:sp>
        <p:nvSpPr>
          <p:cNvPr id="4" name="Footer Placeholder 3"/>
          <p:cNvSpPr>
            <a:spLocks noGrp="1"/>
          </p:cNvSpPr>
          <p:nvPr>
            <p:ph type="ftr" sz="quarter" idx="2"/>
          </p:nvPr>
        </p:nvSpPr>
        <p:spPr>
          <a:xfrm>
            <a:off x="1" y="9119831"/>
            <a:ext cx="3169810" cy="479733"/>
          </a:xfrm>
          <a:prstGeom prst="rect">
            <a:avLst/>
          </a:prstGeom>
        </p:spPr>
        <p:txBody>
          <a:bodyPr vert="horz" lIns="94699" tIns="47350" rIns="94699" bIns="47350"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1"/>
            <a:ext cx="3169810" cy="479733"/>
          </a:xfrm>
          <a:prstGeom prst="rect">
            <a:avLst/>
          </a:prstGeom>
        </p:spPr>
        <p:txBody>
          <a:bodyPr vert="horz" lIns="94699" tIns="47350" rIns="94699" bIns="47350" rtlCol="0" anchor="b"/>
          <a:lstStyle>
            <a:lvl1pPr algn="r">
              <a:defRPr sz="1200"/>
            </a:lvl1pPr>
          </a:lstStyle>
          <a:p>
            <a:fld id="{8394262D-9B01-4228-B39D-238441823C5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3" tIns="48322" rIns="96643" bIns="48322" rtlCol="0"/>
          <a:lstStyle>
            <a:lvl1pPr algn="l">
              <a:defRPr sz="12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43" tIns="48322" rIns="96643" bIns="48322" rtlCol="0"/>
          <a:lstStyle>
            <a:lvl1pPr algn="r">
              <a:defRPr sz="1200"/>
            </a:lvl1pPr>
          </a:lstStyle>
          <a:p>
            <a:fld id="{E4E10804-9ED6-4A08-892E-4023D7C752B6}" type="datetimeFigureOut">
              <a:rPr lang="en-US" smtClean="0"/>
              <a:pPr/>
              <a:t>7/2/2013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3" tIns="48322" rIns="96643" bIns="4832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43" tIns="48322" rIns="96643" bIns="48322" rtlCol="0" anchor="b"/>
          <a:lstStyle>
            <a:lvl1pPr algn="r">
              <a:defRPr sz="1200"/>
            </a:lvl1pPr>
          </a:lstStyle>
          <a:p>
            <a:fld id="{F91E3205-2B20-4997-B438-11455A7A76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Created</a:t>
            </a:r>
            <a:r>
              <a:rPr lang="en-US" baseline="0" dirty="0" smtClean="0"/>
              <a:t> for VHA Overview </a:t>
            </a:r>
            <a:r>
              <a:rPr lang="en-US" dirty="0" smtClean="0"/>
              <a:t>Version 1.6/13/2011</a:t>
            </a:r>
          </a:p>
          <a:p>
            <a:endParaRPr lang="en-US" dirty="0"/>
          </a:p>
        </p:txBody>
      </p:sp>
      <p:sp>
        <p:nvSpPr>
          <p:cNvPr id="4" name="Slide Number Placeholder 3"/>
          <p:cNvSpPr>
            <a:spLocks noGrp="1"/>
          </p:cNvSpPr>
          <p:nvPr>
            <p:ph type="sldNum" sz="quarter" idx="10"/>
          </p:nvPr>
        </p:nvSpPr>
        <p:spPr/>
        <p:txBody>
          <a:bodyPr/>
          <a:lstStyle/>
          <a:p>
            <a:fld id="{F2043B0C-178A-4B82-9BEB-7E90C7B44ECB}"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DB40C4-B848-45DC-B175-6B241BD98F87}"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20</a:t>
            </a:fld>
            <a:endParaRPr lang="en-US" dirty="0"/>
          </a:p>
        </p:txBody>
      </p:sp>
    </p:spTree>
    <p:extLst>
      <p:ext uri="{BB962C8B-B14F-4D97-AF65-F5344CB8AC3E}">
        <p14:creationId xmlns="" xmlns:p14="http://schemas.microsoft.com/office/powerpoint/2010/main" val="118531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we need</a:t>
            </a:r>
            <a:r>
              <a:rPr lang="en-US" dirty="0" smtClean="0"/>
              <a:t> A BETTER MAP FOR THE</a:t>
            </a:r>
            <a:r>
              <a:rPr lang="en-US" baseline="0" dirty="0" smtClean="0"/>
              <a:t> COIs…</a:t>
            </a:r>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31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32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35</a:t>
            </a:fld>
            <a:endParaRPr lang="en-US" dirty="0"/>
          </a:p>
        </p:txBody>
      </p:sp>
    </p:spTree>
    <p:extLst>
      <p:ext uri="{BB962C8B-B14F-4D97-AF65-F5344CB8AC3E}">
        <p14:creationId xmlns:p14="http://schemas.microsoft.com/office/powerpoint/2010/main" xmlns="" val="2882938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8" descr="blueredbackground2.png"/>
          <p:cNvPicPr>
            <a:picLocks noChangeAspect="1"/>
          </p:cNvPicPr>
          <p:nvPr userDrawn="1"/>
        </p:nvPicPr>
        <p:blipFill>
          <a:blip r:embed="rId3" cstate="print"/>
          <a:stretch>
            <a:fillRect/>
          </a:stretch>
        </p:blipFill>
        <p:spPr>
          <a:xfrm>
            <a:off x="0" y="13584"/>
            <a:ext cx="9144000" cy="6830832"/>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198307-10F1-4E4D-B24C-2AB410D236AD}" type="datetime1">
              <a:rPr lang="en-US" smtClean="0"/>
              <a:pPr/>
              <a:t>7/2/2013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pic>
        <p:nvPicPr>
          <p:cNvPr id="10" name="Picture 9" descr="VA_Health_Seal-WhiteCMYK-WT.resized.png"/>
          <p:cNvPicPr>
            <a:picLocks noChangeAspect="1"/>
          </p:cNvPicPr>
          <p:nvPr userDrawn="1"/>
        </p:nvPicPr>
        <p:blipFill>
          <a:blip r:embed="rId4" cstate="print"/>
          <a:stretch>
            <a:fillRect/>
          </a:stretch>
        </p:blipFill>
        <p:spPr>
          <a:xfrm>
            <a:off x="228600" y="152400"/>
            <a:ext cx="4267200" cy="113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1D7E6-BE69-4C9D-854F-5A42CF9F72EF}" type="datetime1">
              <a:rPr lang="en-US" smtClean="0"/>
              <a:pPr/>
              <a:t>7/2/2013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505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53F14-FBEE-4EC7-A766-F6784BD5A58B}" type="datetime1">
              <a:rPr lang="en-US" smtClean="0"/>
              <a:pPr/>
              <a:t>7/2/2013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4B68C-2DE9-4644-970A-78F5E1494686}" type="datetime1">
              <a:rPr lang="en-US" smtClean="0"/>
              <a:pPr/>
              <a:t>7/2/2013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11CCB-2646-4409-9157-C31965565724}" type="datetime1">
              <a:rPr lang="en-US" smtClean="0"/>
              <a:pPr/>
              <a:t>7/2/2013</a:t>
            </a:fld>
            <a:endParaRPr lang="en-US"/>
          </a:p>
        </p:txBody>
      </p:sp>
      <p:sp>
        <p:nvSpPr>
          <p:cNvPr id="6" name="Footer Placeholder 5"/>
          <p:cNvSpPr>
            <a:spLocks noGrp="1"/>
          </p:cNvSpPr>
          <p:nvPr>
            <p:ph type="ftr" sz="quarter" idx="11"/>
          </p:nvPr>
        </p:nvSpPr>
        <p:spPr/>
        <p:txBody>
          <a:bodyPr/>
          <a:lstStyle/>
          <a:p>
            <a:r>
              <a:rPr lang="en-US" smtClean="0"/>
              <a:t>Pre-Decisional-Not for Distribution</a:t>
            </a:r>
            <a:endParaRPr lang="en-US"/>
          </a:p>
        </p:txBody>
      </p:sp>
      <p:sp>
        <p:nvSpPr>
          <p:cNvPr id="7" name="Slide Number Placeholder 6"/>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81CB8-A781-4011-AAC6-12BA73513802}" type="datetime1">
              <a:rPr lang="en-US" smtClean="0"/>
              <a:pPr/>
              <a:t>7/2/2013</a:t>
            </a:fld>
            <a:endParaRPr lang="en-US"/>
          </a:p>
        </p:txBody>
      </p:sp>
      <p:sp>
        <p:nvSpPr>
          <p:cNvPr id="8" name="Footer Placeholder 7"/>
          <p:cNvSpPr>
            <a:spLocks noGrp="1"/>
          </p:cNvSpPr>
          <p:nvPr>
            <p:ph type="ftr" sz="quarter" idx="11"/>
          </p:nvPr>
        </p:nvSpPr>
        <p:spPr/>
        <p:txBody>
          <a:bodyPr/>
          <a:lstStyle/>
          <a:p>
            <a:r>
              <a:rPr lang="en-US" smtClean="0"/>
              <a:t>Pre-Decisional-Not for Distribution</a:t>
            </a:r>
            <a:endParaRPr lang="en-US"/>
          </a:p>
        </p:txBody>
      </p:sp>
      <p:sp>
        <p:nvSpPr>
          <p:cNvPr id="9" name="Slide Number Placeholder 8"/>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6CF5BB-0A15-4ACE-9739-68CDA3D81A43}" type="datetime1">
              <a:rPr lang="en-US" smtClean="0"/>
              <a:pPr/>
              <a:t>7/2/2013</a:t>
            </a:fld>
            <a:endParaRPr lang="en-US"/>
          </a:p>
        </p:txBody>
      </p:sp>
      <p:sp>
        <p:nvSpPr>
          <p:cNvPr id="4" name="Footer Placeholder 3"/>
          <p:cNvSpPr>
            <a:spLocks noGrp="1"/>
          </p:cNvSpPr>
          <p:nvPr>
            <p:ph type="ftr" sz="quarter" idx="11"/>
          </p:nvPr>
        </p:nvSpPr>
        <p:spPr/>
        <p:txBody>
          <a:bodyPr/>
          <a:lstStyle/>
          <a:p>
            <a:r>
              <a:rPr lang="en-US" smtClean="0"/>
              <a:t>Pre-Decisional-Not for Distribution</a:t>
            </a:r>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28EC-9E36-48DB-99F7-DD2B98CAD851}" type="datetime1">
              <a:rPr lang="en-US" smtClean="0"/>
              <a:pPr/>
              <a:t>7/2/2013</a:t>
            </a:fld>
            <a:endParaRPr lang="en-US"/>
          </a:p>
        </p:txBody>
      </p:sp>
      <p:sp>
        <p:nvSpPr>
          <p:cNvPr id="3" name="Footer Placeholder 2"/>
          <p:cNvSpPr>
            <a:spLocks noGrp="1"/>
          </p:cNvSpPr>
          <p:nvPr>
            <p:ph type="ftr" sz="quarter" idx="11"/>
          </p:nvPr>
        </p:nvSpPr>
        <p:spPr/>
        <p:txBody>
          <a:bodyPr/>
          <a:lstStyle/>
          <a:p>
            <a:r>
              <a:rPr lang="en-US" smtClean="0"/>
              <a:t>Pre-Decisional-Not for Distribution</a:t>
            </a:r>
            <a:endParaRPr lang="en-US"/>
          </a:p>
        </p:txBody>
      </p:sp>
      <p:sp>
        <p:nvSpPr>
          <p:cNvPr id="4" name="Slide Number Placeholder 3"/>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9060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AEA4F-43CD-4D57-8265-4887681AA6FD}" type="datetime1">
              <a:rPr lang="en-US" smtClean="0"/>
              <a:pPr/>
              <a:t>7/2/2013</a:t>
            </a:fld>
            <a:endParaRPr lang="en-US"/>
          </a:p>
        </p:txBody>
      </p:sp>
      <p:sp>
        <p:nvSpPr>
          <p:cNvPr id="6" name="Footer Placeholder 5"/>
          <p:cNvSpPr>
            <a:spLocks noGrp="1"/>
          </p:cNvSpPr>
          <p:nvPr>
            <p:ph type="ftr" sz="quarter" idx="11"/>
          </p:nvPr>
        </p:nvSpPr>
        <p:spPr/>
        <p:txBody>
          <a:bodyPr/>
          <a:lstStyle/>
          <a:p>
            <a:r>
              <a:rPr lang="en-US" smtClean="0"/>
              <a:t>Pre-Decisional-Not for Distribution</a:t>
            </a:r>
            <a:endParaRPr lang="en-US"/>
          </a:p>
        </p:txBody>
      </p:sp>
      <p:sp>
        <p:nvSpPr>
          <p:cNvPr id="7" name="Slide Number Placeholder 6"/>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ABC28-940B-4608-83F6-4B88CE6C6C24}" type="datetime1">
              <a:rPr lang="en-US" smtClean="0"/>
              <a:pPr/>
              <a:t>7/2/2013</a:t>
            </a:fld>
            <a:endParaRPr lang="en-US"/>
          </a:p>
        </p:txBody>
      </p:sp>
      <p:sp>
        <p:nvSpPr>
          <p:cNvPr id="6" name="Footer Placeholder 5"/>
          <p:cNvSpPr>
            <a:spLocks noGrp="1"/>
          </p:cNvSpPr>
          <p:nvPr>
            <p:ph type="ftr" sz="quarter" idx="11"/>
          </p:nvPr>
        </p:nvSpPr>
        <p:spPr/>
        <p:txBody>
          <a:bodyPr/>
          <a:lstStyle/>
          <a:p>
            <a:r>
              <a:rPr lang="en-US" smtClean="0"/>
              <a:t>Pre-Decisional-Not for Distribution</a:t>
            </a:r>
            <a:endParaRPr lang="en-US"/>
          </a:p>
        </p:txBody>
      </p:sp>
      <p:sp>
        <p:nvSpPr>
          <p:cNvPr id="7" name="Slide Number Placeholder 6"/>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blueredwhitebackground1.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52400" y="228600"/>
            <a:ext cx="6553200" cy="5635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bg1"/>
                </a:solidFill>
              </a:defRPr>
            </a:lvl1pPr>
          </a:lstStyle>
          <a:p>
            <a:r>
              <a:rPr lang="en-US" smtClean="0"/>
              <a:t>Updated </a:t>
            </a:r>
            <a:fld id="{77815EA0-2A78-40FA-B0F3-70950ED4D851}" type="datetime1">
              <a:rPr lang="en-US" smtClean="0"/>
              <a:pPr/>
              <a:t>7/2/2013</a:t>
            </a:fld>
            <a:endParaRPr lang="en-US" dirty="0"/>
          </a:p>
        </p:txBody>
      </p:sp>
      <p:sp>
        <p:nvSpPr>
          <p:cNvPr id="5" name="Footer Placeholder 4"/>
          <p:cNvSpPr>
            <a:spLocks noGrp="1"/>
          </p:cNvSpPr>
          <p:nvPr>
            <p:ph type="ftr" sz="quarter" idx="3"/>
          </p:nvPr>
        </p:nvSpPr>
        <p:spPr>
          <a:xfrm>
            <a:off x="3124200" y="6613525"/>
            <a:ext cx="2895600" cy="244475"/>
          </a:xfrm>
          <a:prstGeom prst="rect">
            <a:avLst/>
          </a:prstGeom>
        </p:spPr>
        <p:txBody>
          <a:bodyPr vert="horz" lIns="91440" tIns="45720" rIns="91440" bIns="45720" rtlCol="0" anchor="ctr"/>
          <a:lstStyle>
            <a:lvl1pPr algn="ctr">
              <a:defRPr sz="1200">
                <a:solidFill>
                  <a:schemeClr val="bg1"/>
                </a:solidFill>
              </a:defRPr>
            </a:lvl1pPr>
          </a:lstStyle>
          <a:p>
            <a:r>
              <a:rPr lang="en-US" smtClean="0"/>
              <a:t>Pre-Decisional-Not for Distribution</a:t>
            </a:r>
            <a:endParaRPr lang="en-US" dirty="0"/>
          </a:p>
        </p:txBody>
      </p:sp>
      <p:sp>
        <p:nvSpPr>
          <p:cNvPr id="6" name="Slide Number Placeholder 5"/>
          <p:cNvSpPr>
            <a:spLocks noGrp="1"/>
          </p:cNvSpPr>
          <p:nvPr>
            <p:ph type="sldNum" sz="quarter" idx="4"/>
          </p:nvPr>
        </p:nvSpPr>
        <p:spPr>
          <a:xfrm>
            <a:off x="6553200" y="6613525"/>
            <a:ext cx="2133600" cy="168275"/>
          </a:xfrm>
          <a:prstGeom prst="rect">
            <a:avLst/>
          </a:prstGeom>
        </p:spPr>
        <p:txBody>
          <a:bodyPr vert="horz" lIns="91440" tIns="45720" rIns="91440" bIns="45720" rtlCol="0" anchor="ctr"/>
          <a:lstStyle>
            <a:lvl1pPr algn="r">
              <a:defRPr sz="1200">
                <a:solidFill>
                  <a:schemeClr val="bg1"/>
                </a:solidFill>
              </a:defRPr>
            </a:lvl1pPr>
          </a:lstStyle>
          <a:p>
            <a:fld id="{AEED3562-3A10-47B5-BC9D-CD5DB8CC5027}" type="slidenum">
              <a:rPr lang="en-US" smtClean="0"/>
              <a:pPr/>
              <a:t>‹#›</a:t>
            </a:fld>
            <a:endParaRPr lang="en-US"/>
          </a:p>
        </p:txBody>
      </p:sp>
      <p:pic>
        <p:nvPicPr>
          <p:cNvPr id="8" name="Picture 7" descr="VA_Health_Seal-WhiteCMYK-WT.resized.png"/>
          <p:cNvPicPr>
            <a:picLocks noChangeAspect="1"/>
          </p:cNvPicPr>
          <p:nvPr/>
        </p:nvPicPr>
        <p:blipFill>
          <a:blip r:embed="rId15" cstate="print"/>
          <a:stretch>
            <a:fillRect/>
          </a:stretch>
        </p:blipFill>
        <p:spPr>
          <a:xfrm>
            <a:off x="7033056" y="228600"/>
            <a:ext cx="2110944" cy="5593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vaww.infoshare.va.gov/sites/OPCC/default.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 Pivotal Transformation for Health Care</a:t>
            </a:r>
            <a:endParaRPr lang="en-US" dirty="0"/>
          </a:p>
        </p:txBody>
      </p:sp>
      <p:sp>
        <p:nvSpPr>
          <p:cNvPr id="3" name="Subtitle 2"/>
          <p:cNvSpPr>
            <a:spLocks noGrp="1"/>
          </p:cNvSpPr>
          <p:nvPr>
            <p:ph type="subTitle" idx="1"/>
          </p:nvPr>
        </p:nvSpPr>
        <p:spPr/>
        <p:txBody>
          <a:bodyPr>
            <a:normAutofit/>
          </a:bodyPr>
          <a:lstStyle/>
          <a:p>
            <a:r>
              <a:rPr lang="en-US" sz="2400" dirty="0" smtClean="0"/>
              <a:t>Tracy W. Gaudet, M.D. </a:t>
            </a:r>
            <a:endParaRPr lang="en-US" sz="2400" dirty="0" smtClean="0"/>
          </a:p>
          <a:p>
            <a:r>
              <a:rPr lang="en-US" sz="2400" dirty="0" smtClean="0"/>
              <a:t>Director</a:t>
            </a:r>
            <a:r>
              <a:rPr lang="en-US" sz="2400" dirty="0" smtClean="0"/>
              <a:t>, Patient Centered Care </a:t>
            </a:r>
          </a:p>
          <a:p>
            <a:r>
              <a:rPr lang="en-US" sz="2400" dirty="0" smtClean="0"/>
              <a:t>and Cultural Transformation</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spirationalModel.jpg"/>
          <p:cNvPicPr>
            <a:picLocks noChangeAspect="1"/>
          </p:cNvPicPr>
          <p:nvPr/>
        </p:nvPicPr>
        <p:blipFill>
          <a:blip r:embed="rId2" cstate="print"/>
          <a:stretch>
            <a:fillRect/>
          </a:stretch>
        </p:blipFill>
        <p:spPr>
          <a:xfrm>
            <a:off x="457200" y="228600"/>
            <a:ext cx="8229600" cy="62910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553200" cy="792162"/>
          </a:xfrm>
        </p:spPr>
        <p:txBody>
          <a:bodyPr/>
          <a:lstStyle/>
          <a:p>
            <a:r>
              <a:rPr lang="en-US" sz="2800" dirty="0" smtClean="0"/>
              <a:t>VHA Strategic Goals, 2013 - 2018</a:t>
            </a:r>
            <a:endParaRPr lang="en-US" sz="2800" dirty="0"/>
          </a:p>
        </p:txBody>
      </p:sp>
      <p:sp>
        <p:nvSpPr>
          <p:cNvPr id="3" name="Content Placeholder 2"/>
          <p:cNvSpPr>
            <a:spLocks noGrp="1"/>
          </p:cNvSpPr>
          <p:nvPr>
            <p:ph idx="1"/>
          </p:nvPr>
        </p:nvSpPr>
        <p:spPr>
          <a:xfrm>
            <a:off x="457200" y="1143000"/>
            <a:ext cx="8458200" cy="5715000"/>
          </a:xfrm>
        </p:spPr>
        <p:txBody>
          <a:bodyPr>
            <a:normAutofit/>
          </a:bodyPr>
          <a:lstStyle/>
          <a:p>
            <a:pPr marL="514350" lvl="0" indent="-514350">
              <a:buFont typeface="+mj-lt"/>
              <a:buAutoNum type="arabicPeriod"/>
            </a:pPr>
            <a:r>
              <a:rPr lang="en-US" sz="3000" b="1" dirty="0" smtClean="0"/>
              <a:t>Provide Veterans personalized, proactive, and patient driven health care.  </a:t>
            </a:r>
          </a:p>
          <a:p>
            <a:pPr marL="514350" lvl="0" indent="-514350">
              <a:buFont typeface="+mj-lt"/>
              <a:buAutoNum type="arabicPeriod"/>
            </a:pPr>
            <a:endParaRPr lang="en-US" sz="3000" b="1" dirty="0" smtClean="0"/>
          </a:p>
          <a:p>
            <a:pPr marL="514350" indent="-514350">
              <a:buFont typeface="+mj-lt"/>
              <a:buAutoNum type="arabicPeriod"/>
            </a:pPr>
            <a:r>
              <a:rPr lang="en-US" sz="3000" b="1" dirty="0" smtClean="0"/>
              <a:t>Incentivize measureable improvements in health outcomes.  </a:t>
            </a:r>
          </a:p>
          <a:p>
            <a:pPr marL="514350" indent="-514350">
              <a:buFont typeface="+mj-lt"/>
              <a:buAutoNum type="arabicPeriod"/>
            </a:pPr>
            <a:endParaRPr lang="en-US" sz="3000" b="1" dirty="0" smtClean="0"/>
          </a:p>
          <a:p>
            <a:pPr marL="457200" lvl="0" indent="-457200">
              <a:buFont typeface="+mj-lt"/>
              <a:buAutoNum type="arabicPeriod"/>
            </a:pPr>
            <a:r>
              <a:rPr lang="en-US" sz="3000" b="1" dirty="0" smtClean="0"/>
              <a:t>Align resources to deliver sustained value to Veterans.  </a:t>
            </a:r>
            <a:endParaRPr lang="en-US" sz="3000" dirty="0" smtClean="0"/>
          </a:p>
          <a:p>
            <a:pPr lvl="0"/>
            <a:endParaRPr lang="en-US" sz="2800" dirty="0" smtClean="0"/>
          </a:p>
          <a:p>
            <a:pPr>
              <a:buNone/>
            </a:pPr>
            <a:r>
              <a:rPr lang="en-US" dirty="0" smtClean="0"/>
              <a:t> </a:t>
            </a:r>
            <a:endParaRPr lang="en-US" sz="4000" dirty="0" smtClean="0"/>
          </a:p>
          <a:p>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
          </a:xfrm>
        </p:spPr>
        <p:txBody>
          <a:bodyPr/>
          <a:lstStyle/>
          <a:p>
            <a:r>
              <a:rPr lang="en-US" sz="2800" dirty="0" smtClean="0"/>
              <a:t>Personalized, Proactive, Patient-Driven</a:t>
            </a:r>
            <a:endParaRPr lang="en-US" sz="2800" dirty="0"/>
          </a:p>
        </p:txBody>
      </p:sp>
      <p:sp>
        <p:nvSpPr>
          <p:cNvPr id="3" name="Content Placeholder 2"/>
          <p:cNvSpPr>
            <a:spLocks noGrp="1"/>
          </p:cNvSpPr>
          <p:nvPr>
            <p:ph idx="1"/>
          </p:nvPr>
        </p:nvSpPr>
        <p:spPr>
          <a:xfrm>
            <a:off x="381000" y="1143000"/>
            <a:ext cx="8229600" cy="5181600"/>
          </a:xfrm>
        </p:spPr>
        <p:txBody>
          <a:bodyPr>
            <a:normAutofit lnSpcReduction="10000"/>
          </a:bodyPr>
          <a:lstStyle/>
          <a:p>
            <a:r>
              <a:rPr lang="en-US" sz="2400" b="1" dirty="0" smtClean="0"/>
              <a:t>Personalized</a:t>
            </a:r>
            <a:r>
              <a:rPr lang="en-US" sz="2400" dirty="0" smtClean="0"/>
              <a:t>: tailoring a person’s healthcare to their individual characteristics, medical conditions, genes, circumstances, values, etc.</a:t>
            </a:r>
          </a:p>
          <a:p>
            <a:endParaRPr lang="en-US" sz="2400" dirty="0" smtClean="0"/>
          </a:p>
          <a:p>
            <a:r>
              <a:rPr lang="en-US" sz="2400" b="1" dirty="0" smtClean="0"/>
              <a:t>Proactive</a:t>
            </a:r>
            <a:r>
              <a:rPr lang="en-US" sz="2400" dirty="0" smtClean="0"/>
              <a:t>:  using strategies that strengthen the person’s innate capacity for health </a:t>
            </a:r>
            <a:r>
              <a:rPr lang="en-US" sz="2400" smtClean="0"/>
              <a:t>and healing, </a:t>
            </a:r>
            <a:r>
              <a:rPr lang="en-US" sz="2400" dirty="0" smtClean="0"/>
              <a:t>such as mind-body approaches and nutritional strategies prior to surgery or chemotherapy.   </a:t>
            </a:r>
          </a:p>
          <a:p>
            <a:endParaRPr lang="en-US" sz="2400" dirty="0" smtClean="0"/>
          </a:p>
          <a:p>
            <a:r>
              <a:rPr lang="en-US" sz="2400" b="1" dirty="0" smtClean="0"/>
              <a:t>Patient-driven</a:t>
            </a:r>
            <a:r>
              <a:rPr lang="en-US" sz="2400" dirty="0" smtClean="0"/>
              <a:t>: health care that is based in and driven by what really matters to the person in their life, and aligns their health care and goals accordingly.   This requires that we change the conversation and start from a different place.</a:t>
            </a:r>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4294967295"/>
          </p:nvPr>
        </p:nvSpPr>
        <p:spPr>
          <a:xfrm>
            <a:off x="6553200" y="6613525"/>
            <a:ext cx="2133600" cy="168275"/>
          </a:xfrm>
          <a:prstGeom prst="rect">
            <a:avLst/>
          </a:prstGeom>
        </p:spPr>
        <p:txBody>
          <a:bodyPr/>
          <a:lstStyle/>
          <a:p>
            <a:fld id="{AEED3562-3A10-47B5-BC9D-CD5DB8CC502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ient Centered Care Elements Graphic_ME MODIFIED 10-12 copy.png"/>
          <p:cNvPicPr>
            <a:picLocks noChangeAspect="1"/>
          </p:cNvPicPr>
          <p:nvPr/>
        </p:nvPicPr>
        <p:blipFill>
          <a:blip r:embed="rId2" cstate="print"/>
          <a:stretch>
            <a:fillRect/>
          </a:stretch>
        </p:blipFill>
        <p:spPr>
          <a:xfrm>
            <a:off x="1143000" y="1066800"/>
            <a:ext cx="6910709" cy="5333999"/>
          </a:xfrm>
          <a:prstGeom prst="rect">
            <a:avLst/>
          </a:prstGeom>
        </p:spPr>
      </p:pic>
    </p:spTree>
    <p:extLst>
      <p:ext uri="{BB962C8B-B14F-4D97-AF65-F5344CB8AC3E}">
        <p14:creationId xmlns="" xmlns:p14="http://schemas.microsoft.com/office/powerpoint/2010/main" val="219785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096961"/>
          </a:xfrm>
        </p:spPr>
        <p:txBody>
          <a:bodyPr/>
          <a:lstStyle/>
          <a:p>
            <a:r>
              <a:rPr lang="en-US" sz="4400" dirty="0" smtClean="0"/>
              <a:t>The WHAT Expands </a:t>
            </a:r>
            <a:endParaRPr lang="en-US" sz="4400" dirty="0"/>
          </a:p>
        </p:txBody>
      </p:sp>
      <p:sp>
        <p:nvSpPr>
          <p:cNvPr id="3" name="Content Placeholder 2"/>
          <p:cNvSpPr>
            <a:spLocks noGrp="1"/>
          </p:cNvSpPr>
          <p:nvPr>
            <p:ph idx="1"/>
          </p:nvPr>
        </p:nvSpPr>
        <p:spPr/>
        <p:txBody>
          <a:bodyPr/>
          <a:lstStyle/>
          <a:p>
            <a:pPr>
              <a:buNone/>
            </a:pPr>
            <a:r>
              <a:rPr lang="en-US" sz="3200" dirty="0" smtClean="0"/>
              <a:t>A proactive approach to optimize health and healing addresses all aspects of life that can influence outcomes. </a:t>
            </a:r>
          </a:p>
          <a:p>
            <a:pPr>
              <a:buNone/>
            </a:pPr>
            <a:endParaRPr lang="en-US" sz="3200" dirty="0" smtClean="0"/>
          </a:p>
          <a:p>
            <a:pPr>
              <a:buNone/>
            </a:pPr>
            <a:r>
              <a:rPr lang="en-US" sz="3200" dirty="0" smtClean="0"/>
              <a:t>Many of the strategies that may be of benefit extend beyond what is conventionally addressed or provided by the health system.  </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hachyrubena\Desktop\PCC_Wheel of Health #1B757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04800"/>
            <a:ext cx="4952999" cy="5029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5334000"/>
            <a:ext cx="6934200"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705600" cy="639762"/>
          </a:xfrm>
        </p:spPr>
        <p:txBody>
          <a:bodyPr>
            <a:noAutofit/>
          </a:bodyPr>
          <a:lstStyle/>
          <a:p>
            <a:r>
              <a:rPr lang="en-US" sz="3600" dirty="0" smtClean="0"/>
              <a:t>The HOW Expands</a:t>
            </a:r>
            <a:endParaRPr lang="en-US" sz="2800" dirty="0">
              <a:latin typeface="Calibri"/>
              <a:cs typeface="Calibri"/>
            </a:endParaRPr>
          </a:p>
        </p:txBody>
      </p:sp>
      <p:sp>
        <p:nvSpPr>
          <p:cNvPr id="3" name="Content Placeholder 2"/>
          <p:cNvSpPr>
            <a:spLocks noGrp="1"/>
          </p:cNvSpPr>
          <p:nvPr>
            <p:ph idx="1"/>
          </p:nvPr>
        </p:nvSpPr>
        <p:spPr>
          <a:xfrm>
            <a:off x="304800" y="1935650"/>
            <a:ext cx="4724400" cy="4190513"/>
          </a:xfrm>
        </p:spPr>
        <p:txBody>
          <a:bodyPr>
            <a:normAutofit/>
          </a:bodyPr>
          <a:lstStyle/>
          <a:p>
            <a:pPr lvl="0"/>
            <a:r>
              <a:rPr lang="en-US" b="1" dirty="0" smtClean="0">
                <a:solidFill>
                  <a:schemeClr val="tx1"/>
                </a:solidFill>
              </a:rPr>
              <a:t>Mission</a:t>
            </a:r>
            <a:r>
              <a:rPr lang="en-US" dirty="0" smtClean="0">
                <a:solidFill>
                  <a:schemeClr val="tx1"/>
                </a:solidFill>
              </a:rPr>
              <a:t> for Life and Health</a:t>
            </a:r>
            <a:endParaRPr lang="en-US" dirty="0">
              <a:solidFill>
                <a:schemeClr val="tx1"/>
              </a:solidFill>
            </a:endParaRPr>
          </a:p>
          <a:p>
            <a:pPr lvl="0"/>
            <a:r>
              <a:rPr lang="en-US" dirty="0" smtClean="0">
                <a:solidFill>
                  <a:schemeClr val="tx1"/>
                </a:solidFill>
              </a:rPr>
              <a:t>A Personalized Health </a:t>
            </a:r>
            <a:r>
              <a:rPr lang="en-US" b="1" dirty="0" smtClean="0">
                <a:solidFill>
                  <a:schemeClr val="tx1"/>
                </a:solidFill>
              </a:rPr>
              <a:t>Plan</a:t>
            </a:r>
            <a:endParaRPr lang="en-US" b="1" dirty="0">
              <a:solidFill>
                <a:schemeClr val="tx1"/>
              </a:solidFill>
            </a:endParaRPr>
          </a:p>
          <a:p>
            <a:pPr lvl="0"/>
            <a:r>
              <a:rPr lang="en-US" b="1" dirty="0" smtClean="0">
                <a:solidFill>
                  <a:schemeClr val="tx1"/>
                </a:solidFill>
              </a:rPr>
              <a:t>Training</a:t>
            </a:r>
            <a:r>
              <a:rPr lang="en-US" dirty="0" smtClean="0">
                <a:solidFill>
                  <a:schemeClr val="tx1"/>
                </a:solidFill>
              </a:rPr>
              <a:t> and Skill building</a:t>
            </a:r>
            <a:endParaRPr lang="en-US" dirty="0">
              <a:solidFill>
                <a:schemeClr val="tx1"/>
              </a:solidFill>
            </a:endParaRPr>
          </a:p>
          <a:p>
            <a:pPr lvl="0"/>
            <a:r>
              <a:rPr lang="en-US" b="1" dirty="0" smtClean="0">
                <a:solidFill>
                  <a:schemeClr val="tx1"/>
                </a:solidFill>
              </a:rPr>
              <a:t>Support</a:t>
            </a:r>
            <a:r>
              <a:rPr lang="en-US" dirty="0" smtClean="0">
                <a:solidFill>
                  <a:schemeClr val="tx1"/>
                </a:solidFill>
              </a:rPr>
              <a:t> to </a:t>
            </a:r>
            <a:r>
              <a:rPr lang="en-US" dirty="0">
                <a:solidFill>
                  <a:schemeClr val="tx1"/>
                </a:solidFill>
              </a:rPr>
              <a:t>succeed</a:t>
            </a: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16</a:t>
            </a:fld>
            <a:endParaRPr lang="en-US" dirty="0"/>
          </a:p>
        </p:txBody>
      </p:sp>
      <p:sp>
        <p:nvSpPr>
          <p:cNvPr id="7" name="TextBox 6"/>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solidFill>
                <a:latin typeface="Myriad Pro"/>
                <a:cs typeface="Myriad Pro"/>
              </a:rPr>
              <a:t>VETERANS HEALTH ADMINISTRATION</a:t>
            </a:r>
          </a:p>
        </p:txBody>
      </p:sp>
      <p:pic>
        <p:nvPicPr>
          <p:cNvPr id="8" name="Picture 7" descr="56460294.jpg"/>
          <p:cNvPicPr>
            <a:picLocks noChangeAspect="1"/>
          </p:cNvPicPr>
          <p:nvPr/>
        </p:nvPicPr>
        <p:blipFill rotWithShape="1">
          <a:blip r:embed="rId2" cstate="print">
            <a:extLst>
              <a:ext uri="{28A0092B-C50C-407E-A947-70E740481C1C}">
                <a14:useLocalDpi xmlns="" xmlns:a14="http://schemas.microsoft.com/office/drawing/2010/main" val="0"/>
              </a:ext>
            </a:extLst>
          </a:blip>
          <a:srcRect l="19538"/>
          <a:stretch/>
        </p:blipFill>
        <p:spPr>
          <a:xfrm>
            <a:off x="228600" y="990600"/>
            <a:ext cx="8915400" cy="5369064"/>
          </a:xfrm>
          <a:prstGeom prst="rect">
            <a:avLst/>
          </a:prstGeom>
        </p:spPr>
      </p:pic>
      <p:sp>
        <p:nvSpPr>
          <p:cNvPr id="9" name="Rectangle 8"/>
          <p:cNvSpPr/>
          <p:nvPr/>
        </p:nvSpPr>
        <p:spPr>
          <a:xfrm>
            <a:off x="0" y="1752600"/>
            <a:ext cx="5486400" cy="3539430"/>
          </a:xfrm>
          <a:prstGeom prst="rect">
            <a:avLst/>
          </a:prstGeom>
        </p:spPr>
        <p:txBody>
          <a:bodyPr wrap="square">
            <a:spAutoFit/>
          </a:bodyPr>
          <a:lstStyle/>
          <a:p>
            <a:pPr lvl="0"/>
            <a:r>
              <a:rPr lang="en-US" sz="3200" b="1" dirty="0" smtClean="0"/>
              <a:t>Mission</a:t>
            </a:r>
            <a:r>
              <a:rPr lang="en-US" sz="3200" dirty="0" smtClean="0"/>
              <a:t> for Life and Health</a:t>
            </a:r>
          </a:p>
          <a:p>
            <a:pPr lvl="0"/>
            <a:endParaRPr lang="en-US" sz="3200" dirty="0" smtClean="0"/>
          </a:p>
          <a:p>
            <a:pPr lvl="0"/>
            <a:r>
              <a:rPr lang="en-US" sz="3200" dirty="0" smtClean="0"/>
              <a:t>A Personalized Health </a:t>
            </a:r>
            <a:r>
              <a:rPr lang="en-US" sz="3200" b="1" dirty="0" smtClean="0"/>
              <a:t>Plan</a:t>
            </a:r>
          </a:p>
          <a:p>
            <a:pPr lvl="0"/>
            <a:endParaRPr lang="en-US" sz="3200" b="1" dirty="0" smtClean="0"/>
          </a:p>
          <a:p>
            <a:pPr lvl="0"/>
            <a:r>
              <a:rPr lang="en-US" sz="3200" b="1" dirty="0" smtClean="0"/>
              <a:t>Training</a:t>
            </a:r>
            <a:r>
              <a:rPr lang="en-US" sz="3200" dirty="0" smtClean="0"/>
              <a:t> and Skill building</a:t>
            </a:r>
          </a:p>
          <a:p>
            <a:pPr lvl="0"/>
            <a:endParaRPr lang="en-US" sz="3200" dirty="0" smtClean="0"/>
          </a:p>
          <a:p>
            <a:pPr lvl="0"/>
            <a:r>
              <a:rPr lang="en-US" sz="3200" b="1" dirty="0" smtClean="0"/>
              <a:t>Support</a:t>
            </a:r>
            <a:r>
              <a:rPr lang="en-US" sz="3200" dirty="0" smtClean="0"/>
              <a:t> to succeed</a:t>
            </a:r>
            <a:endParaRPr lang="en-US" sz="3200" dirty="0"/>
          </a:p>
        </p:txBody>
      </p:sp>
    </p:spTree>
    <p:extLst>
      <p:ext uri="{BB962C8B-B14F-4D97-AF65-F5344CB8AC3E}">
        <p14:creationId xmlns="" xmlns:p14="http://schemas.microsoft.com/office/powerpoint/2010/main" val="238019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044085.jpg"/>
          <p:cNvPicPr>
            <a:picLocks noChangeAspect="1"/>
          </p:cNvPicPr>
          <p:nvPr/>
        </p:nvPicPr>
        <p:blipFill rotWithShape="1">
          <a:blip r:embed="rId2" cstate="print">
            <a:extLst>
              <a:ext uri="{28A0092B-C50C-407E-A947-70E740481C1C}">
                <a14:useLocalDpi xmlns:a14="http://schemas.microsoft.com/office/drawing/2010/main" xmlns="" val="0"/>
              </a:ext>
            </a:extLst>
          </a:blip>
          <a:srcRect l="5271"/>
          <a:stretch/>
        </p:blipFill>
        <p:spPr>
          <a:xfrm>
            <a:off x="482021" y="990600"/>
            <a:ext cx="8661979" cy="5021885"/>
          </a:xfrm>
          <a:prstGeom prst="rect">
            <a:avLst/>
          </a:prstGeom>
        </p:spPr>
      </p:pic>
      <p:sp>
        <p:nvSpPr>
          <p:cNvPr id="2" name="Title 1"/>
          <p:cNvSpPr>
            <a:spLocks noGrp="1"/>
          </p:cNvSpPr>
          <p:nvPr>
            <p:ph type="title"/>
          </p:nvPr>
        </p:nvSpPr>
        <p:spPr>
          <a:xfrm>
            <a:off x="0" y="0"/>
            <a:ext cx="8458200" cy="914400"/>
          </a:xfrm>
        </p:spPr>
        <p:txBody>
          <a:bodyPr>
            <a:normAutofit/>
          </a:bodyPr>
          <a:lstStyle/>
          <a:p>
            <a:endParaRPr lang="en-US" dirty="0"/>
          </a:p>
        </p:txBody>
      </p:sp>
      <p:sp>
        <p:nvSpPr>
          <p:cNvPr id="3" name="Content Placeholder 2"/>
          <p:cNvSpPr>
            <a:spLocks noGrp="1"/>
          </p:cNvSpPr>
          <p:nvPr>
            <p:ph idx="1"/>
          </p:nvPr>
        </p:nvSpPr>
        <p:spPr>
          <a:xfrm>
            <a:off x="0" y="1676400"/>
            <a:ext cx="5105400" cy="3657113"/>
          </a:xfrm>
        </p:spPr>
        <p:txBody>
          <a:bodyPr>
            <a:normAutofit/>
          </a:bodyPr>
          <a:lstStyle/>
          <a:p>
            <a:pPr lvl="0" algn="ctr">
              <a:buNone/>
            </a:pPr>
            <a:r>
              <a:rPr lang="en-US" dirty="0" smtClean="0"/>
              <a:t>If we get the </a:t>
            </a:r>
            <a:r>
              <a:rPr lang="en-US" b="1" dirty="0" smtClean="0"/>
              <a:t>content</a:t>
            </a:r>
            <a:r>
              <a:rPr lang="en-US" dirty="0" smtClean="0"/>
              <a:t> of health care right, we will get the </a:t>
            </a:r>
            <a:r>
              <a:rPr lang="en-US" b="1" dirty="0" smtClean="0"/>
              <a:t>outcomes</a:t>
            </a:r>
            <a:r>
              <a:rPr lang="en-US" dirty="0" smtClean="0"/>
              <a:t> and the </a:t>
            </a:r>
            <a:r>
              <a:rPr lang="en-US" b="1" dirty="0" smtClean="0"/>
              <a:t>cost</a:t>
            </a:r>
            <a:r>
              <a:rPr lang="en-US" dirty="0" smtClean="0"/>
              <a:t> right</a:t>
            </a:r>
          </a:p>
          <a:p>
            <a:pPr algn="ctr"/>
            <a:endParaRPr lang="en-US" dirty="0">
              <a:solidFill>
                <a:schemeClr val="tx1"/>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17</a:t>
            </a:fld>
            <a:endParaRPr lang="en-US" dirty="0"/>
          </a:p>
        </p:txBody>
      </p:sp>
      <p:sp>
        <p:nvSpPr>
          <p:cNvPr id="7" name="TextBox 6"/>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lumMod val="50000"/>
                  </a:schemeClr>
                </a:solidFill>
                <a:latin typeface="Myriad Pro"/>
                <a:cs typeface="Myriad Pro"/>
              </a:rPr>
              <a:t>VETERANS HEALTH ADMINISTRATION</a:t>
            </a:r>
          </a:p>
        </p:txBody>
      </p:sp>
    </p:spTree>
    <p:extLst>
      <p:ext uri="{BB962C8B-B14F-4D97-AF65-F5344CB8AC3E}">
        <p14:creationId xmlns:p14="http://schemas.microsoft.com/office/powerpoint/2010/main" xmlns="" val="4107889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86800" cy="990600"/>
          </a:xfrm>
        </p:spPr>
        <p:txBody>
          <a:bodyPr/>
          <a:lstStyle/>
          <a:p>
            <a:r>
              <a:rPr lang="en-US" sz="4000" dirty="0" smtClean="0"/>
              <a:t>The Job of Our Office</a:t>
            </a:r>
            <a:endParaRPr lang="en-US" sz="4000" dirty="0"/>
          </a:p>
        </p:txBody>
      </p:sp>
      <p:sp>
        <p:nvSpPr>
          <p:cNvPr id="3" name="Content Placeholder 2"/>
          <p:cNvSpPr>
            <a:spLocks noGrp="1"/>
          </p:cNvSpPr>
          <p:nvPr>
            <p:ph idx="1"/>
          </p:nvPr>
        </p:nvSpPr>
        <p:spPr>
          <a:xfrm>
            <a:off x="457200" y="1524000"/>
            <a:ext cx="8229600" cy="5943600"/>
          </a:xfrm>
        </p:spPr>
        <p:txBody>
          <a:bodyPr/>
          <a:lstStyle/>
          <a:p>
            <a:r>
              <a:rPr lang="en-US" sz="3600" dirty="0" smtClean="0"/>
              <a:t>Clearly define the destination </a:t>
            </a:r>
          </a:p>
          <a:p>
            <a:endParaRPr lang="en-US" sz="3600" dirty="0" smtClean="0"/>
          </a:p>
          <a:p>
            <a:r>
              <a:rPr lang="en-US" sz="3600" dirty="0" smtClean="0"/>
              <a:t>Provide the tools and support needed to make it happen</a:t>
            </a:r>
          </a:p>
          <a:p>
            <a:endParaRPr lang="en-US" sz="3600" dirty="0" smtClean="0"/>
          </a:p>
          <a:p>
            <a:r>
              <a:rPr lang="en-US" sz="3600" dirty="0" smtClean="0"/>
              <a:t>Help remove barriers to success</a:t>
            </a:r>
          </a:p>
          <a:p>
            <a:pPr lvl="2"/>
            <a:endParaRPr lang="en-US" sz="2800"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4294967295"/>
          </p:nvPr>
        </p:nvSpPr>
        <p:spPr>
          <a:xfrm>
            <a:off x="6553200" y="6613525"/>
            <a:ext cx="2133600" cy="168275"/>
          </a:xfrm>
          <a:prstGeom prst="rect">
            <a:avLst/>
          </a:prstGeom>
        </p:spPr>
        <p:txBody>
          <a:bodyPr/>
          <a:lstStyle/>
          <a:p>
            <a:fld id="{AEED3562-3A10-47B5-BC9D-CD5DB8CC5027}"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Cinfographics6-03.png"/>
          <p:cNvPicPr>
            <a:picLocks noChangeAspect="1"/>
          </p:cNvPicPr>
          <p:nvPr/>
        </p:nvPicPr>
        <p:blipFill rotWithShape="1">
          <a:blip r:embed="rId3" cstate="print">
            <a:extLst>
              <a:ext uri="{28A0092B-C50C-407E-A947-70E740481C1C}">
                <a14:useLocalDpi xmlns="" xmlns:a14="http://schemas.microsoft.com/office/drawing/2010/main" val="0"/>
              </a:ext>
            </a:extLst>
          </a:blip>
          <a:srcRect t="6689"/>
          <a:stretch/>
        </p:blipFill>
        <p:spPr>
          <a:xfrm>
            <a:off x="228600" y="0"/>
            <a:ext cx="8686800" cy="5952362"/>
          </a:xfrm>
          <a:prstGeom prst="rect">
            <a:avLst/>
          </a:prstGeom>
          <a:ln>
            <a:no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22875" y="6043613"/>
            <a:ext cx="2216325" cy="661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014" y="6320538"/>
            <a:ext cx="2908786" cy="276225"/>
          </a:xfrm>
          <a:prstGeom prst="rect">
            <a:avLst/>
          </a:prstGeom>
          <a:noFill/>
        </p:spPr>
        <p:txBody>
          <a:bodyPr wrap="square">
            <a:spAutoFit/>
          </a:bodyPr>
          <a:lstStyle/>
          <a:p>
            <a:pPr>
              <a:defRPr/>
            </a:pPr>
            <a:r>
              <a:rPr lang="en-US" sz="1200" spc="100" dirty="0">
                <a:solidFill>
                  <a:prstClr val="white">
                    <a:lumMod val="65000"/>
                  </a:prstClr>
                </a:solidFill>
              </a:rPr>
              <a:t>VETERANS HEALTH ADMINISTRATION</a:t>
            </a:r>
          </a:p>
        </p:txBody>
      </p:sp>
    </p:spTree>
    <p:extLst>
      <p:ext uri="{BB962C8B-B14F-4D97-AF65-F5344CB8AC3E}">
        <p14:creationId xmlns="" xmlns:p14="http://schemas.microsoft.com/office/powerpoint/2010/main" val="313238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28600" y="0"/>
            <a:ext cx="7620000" cy="1143000"/>
          </a:xfrm>
        </p:spPr>
        <p:txBody>
          <a:bodyPr/>
          <a:lstStyle/>
          <a:p>
            <a:pPr eaLnBrk="1" hangingPunct="1">
              <a:defRPr/>
            </a:pPr>
            <a:r>
              <a:rPr lang="en-US" sz="3400" dirty="0" smtClean="0">
                <a:effectLst>
                  <a:outerShdw blurRad="38100" dist="38100" dir="2700000" algn="tl">
                    <a:srgbClr val="C0C0C0"/>
                  </a:outerShdw>
                </a:effectLst>
              </a:rPr>
              <a:t>The Economics and the Outcomes</a:t>
            </a:r>
          </a:p>
        </p:txBody>
      </p:sp>
      <p:pic>
        <p:nvPicPr>
          <p:cNvPr id="20482" name="Picture 5"/>
          <p:cNvPicPr>
            <a:picLocks noChangeAspect="1" noChangeArrowheads="1"/>
          </p:cNvPicPr>
          <p:nvPr/>
        </p:nvPicPr>
        <p:blipFill>
          <a:blip r:embed="rId2" cstate="print"/>
          <a:srcRect l="14706" t="92448" r="14706" b="1462"/>
          <a:stretch>
            <a:fillRect/>
          </a:stretch>
        </p:blipFill>
        <p:spPr bwMode="auto">
          <a:xfrm>
            <a:off x="1841500" y="1295400"/>
            <a:ext cx="5930900" cy="381000"/>
          </a:xfrm>
          <a:prstGeom prst="rect">
            <a:avLst/>
          </a:prstGeom>
          <a:noFill/>
          <a:ln w="9525" algn="ctr">
            <a:noFill/>
            <a:miter lim="800000"/>
            <a:headEnd/>
            <a:tailEnd/>
          </a:ln>
        </p:spPr>
      </p:pic>
      <p:pic>
        <p:nvPicPr>
          <p:cNvPr id="20483" name="Picture 2"/>
          <p:cNvPicPr>
            <a:picLocks noGrp="1" noChangeAspect="1" noChangeArrowheads="1"/>
          </p:cNvPicPr>
          <p:nvPr>
            <p:ph idx="4294967295"/>
          </p:nvPr>
        </p:nvPicPr>
        <p:blipFill>
          <a:blip r:embed="rId3" cstate="print"/>
          <a:srcRect t="13948" b="7480"/>
          <a:stretch>
            <a:fillRect/>
          </a:stretch>
        </p:blipFill>
        <p:spPr bwMode="auto">
          <a:xfrm>
            <a:off x="1143000" y="1676400"/>
            <a:ext cx="7010400" cy="4371975"/>
          </a:xfrm>
        </p:spPr>
      </p:pic>
      <p:sp>
        <p:nvSpPr>
          <p:cNvPr id="81923" name="Text Box 3"/>
          <p:cNvSpPr txBox="1">
            <a:spLocks noChangeArrowheads="1"/>
          </p:cNvSpPr>
          <p:nvPr/>
        </p:nvSpPr>
        <p:spPr bwMode="auto">
          <a:xfrm>
            <a:off x="1981200" y="6096000"/>
            <a:ext cx="4310063" cy="220663"/>
          </a:xfrm>
          <a:prstGeom prst="rect">
            <a:avLst/>
          </a:prstGeom>
          <a:noFill/>
          <a:ln w="9525" algn="ctr">
            <a:noFill/>
            <a:miter lim="800000"/>
            <a:headEnd/>
            <a:tailEnd/>
          </a:ln>
          <a:effectLst/>
        </p:spPr>
        <p:txBody>
          <a:bodyPr lIns="0" tIns="0" rIns="0" bIns="0">
            <a:spAutoFit/>
          </a:bodyPr>
          <a:lstStyle/>
          <a:p>
            <a:pPr algn="r" defTabSz="914400" eaLnBrk="0" hangingPunct="0">
              <a:lnSpc>
                <a:spcPct val="90000"/>
              </a:lnSpc>
              <a:defRPr/>
            </a:pPr>
            <a:r>
              <a:rPr lang="en-US" sz="1600" i="1" dirty="0">
                <a:solidFill>
                  <a:schemeClr val="accent1"/>
                </a:solidFill>
                <a:effectLst>
                  <a:outerShdw blurRad="38100" dist="38100" dir="2700000" algn="tl">
                    <a:srgbClr val="000000"/>
                  </a:outerShdw>
                </a:effectLst>
                <a:cs typeface="Arial" charset="0"/>
              </a:rPr>
              <a:t>UC Project for Global Inequality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ndall Carter\AppData\Local\Microsoft\Windows\Temporary Internet Files\Content.Outlook\A3SBVAG3\FIT Team MA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5240"/>
            <a:ext cx="8875059" cy="6858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circle-star pattern block behind title. Bottom left reads &quot;Veterans Health Administration.&quot;"/>
          <p:cNvPicPr>
            <a:picLocks noChangeAspect="1"/>
          </p:cNvPicPr>
          <p:nvPr/>
        </p:nvPicPr>
        <p:blipFill rotWithShape="1">
          <a:blip r:embed="rId2" cstate="print"/>
          <a:srcRect l="2500" t="6567" r="2667" b="76100"/>
          <a:stretch/>
        </p:blipFill>
        <p:spPr>
          <a:xfrm>
            <a:off x="228600" y="1981200"/>
            <a:ext cx="8671560" cy="1645920"/>
          </a:xfrm>
          <a:prstGeom prst="rect">
            <a:avLst/>
          </a:prstGeom>
          <a:effectLst>
            <a:innerShdw blurRad="114300">
              <a:prstClr val="black"/>
            </a:innerShdw>
          </a:effectLst>
        </p:spPr>
      </p:pic>
      <p:sp>
        <p:nvSpPr>
          <p:cNvPr id="3" name="Rectangle 2"/>
          <p:cNvSpPr/>
          <p:nvPr/>
        </p:nvSpPr>
        <p:spPr>
          <a:xfrm>
            <a:off x="304800" y="2514600"/>
            <a:ext cx="8519160" cy="707886"/>
          </a:xfrm>
          <a:prstGeom prst="rect">
            <a:avLst/>
          </a:prstGeom>
        </p:spPr>
        <p:txBody>
          <a:bodyPr wrap="square">
            <a:spAutoFit/>
          </a:bodyPr>
          <a:lstStyle/>
          <a:p>
            <a:pPr algn="ctr"/>
            <a:r>
              <a:rPr lang="en-US" sz="4000" dirty="0" smtClean="0">
                <a:solidFill>
                  <a:schemeClr val="bg1"/>
                </a:solidFill>
              </a:rPr>
              <a:t>Clinical Experience and Innovation </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2875" y="6043613"/>
            <a:ext cx="2216325" cy="661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14" y="6320538"/>
            <a:ext cx="2908786" cy="276225"/>
          </a:xfrm>
          <a:prstGeom prst="rect">
            <a:avLst/>
          </a:prstGeom>
          <a:noFill/>
        </p:spPr>
        <p:txBody>
          <a:bodyPr wrap="square">
            <a:spAutoFit/>
          </a:bodyPr>
          <a:lstStyle/>
          <a:p>
            <a:pPr>
              <a:defRPr/>
            </a:pPr>
            <a:r>
              <a:rPr lang="en-US" sz="1200" spc="100" dirty="0">
                <a:solidFill>
                  <a:prstClr val="white">
                    <a:lumMod val="65000"/>
                  </a:prstClr>
                </a:solidFill>
              </a:rPr>
              <a:t>VETERANS HEALTH ADMINISTRATION</a:t>
            </a:r>
          </a:p>
        </p:txBody>
      </p:sp>
    </p:spTree>
    <p:extLst>
      <p:ext uri="{BB962C8B-B14F-4D97-AF65-F5344CB8AC3E}">
        <p14:creationId xmlns="" xmlns:p14="http://schemas.microsoft.com/office/powerpoint/2010/main" val="105805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483" y="0"/>
            <a:ext cx="9139517" cy="6826826"/>
          </a:xfrm>
          <a:prstGeom prst="rect">
            <a:avLst/>
          </a:prstGeom>
          <a:ln>
            <a:noFill/>
          </a:ln>
          <a:effectLst>
            <a:softEdge rad="112500"/>
          </a:effectLst>
        </p:spPr>
      </p:pic>
    </p:spTree>
    <p:extLst>
      <p:ext uri="{BB962C8B-B14F-4D97-AF65-F5344CB8AC3E}">
        <p14:creationId xmlns="" xmlns:p14="http://schemas.microsoft.com/office/powerpoint/2010/main" val="3463505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23</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9652" y="1565275"/>
            <a:ext cx="8619229" cy="5292725"/>
          </a:xfrm>
          <a:prstGeom prst="rect">
            <a:avLst/>
          </a:prstGeom>
          <a:noFill/>
          <a:ln w="9525">
            <a:noFill/>
            <a:miter lim="800000"/>
            <a:headEnd/>
            <a:tailEnd/>
          </a:ln>
        </p:spPr>
      </p:pic>
      <p:sp>
        <p:nvSpPr>
          <p:cNvPr id="7" name="WordArt 3"/>
          <p:cNvSpPr>
            <a:spLocks noChangeArrowheads="1" noChangeShapeType="1" noTextEdit="1"/>
          </p:cNvSpPr>
          <p:nvPr/>
        </p:nvSpPr>
        <p:spPr bwMode="auto">
          <a:xfrm>
            <a:off x="0" y="228600"/>
            <a:ext cx="7162800" cy="451991"/>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66"/>
                  </a:solidFill>
                  <a:round/>
                  <a:headEnd/>
                  <a:tailEnd/>
                </a:ln>
                <a:solidFill>
                  <a:schemeClr val="bg1"/>
                </a:solidFill>
                <a:effectLst>
                  <a:outerShdw dist="35921" dir="2700000" algn="ctr" rotWithShape="0">
                    <a:srgbClr val="C0C0C0">
                      <a:alpha val="79999"/>
                    </a:srgbClr>
                  </a:outerShdw>
                </a:effectLst>
                <a:latin typeface="Impact"/>
              </a:rPr>
              <a:t>Patient Centered Care Innovation Grants </a:t>
            </a:r>
            <a:endParaRPr lang="en-US" sz="3600" kern="10" dirty="0">
              <a:ln w="9525">
                <a:solidFill>
                  <a:srgbClr val="000066"/>
                </a:solidFill>
                <a:round/>
                <a:headEnd/>
                <a:tailEnd/>
              </a:ln>
              <a:solidFill>
                <a:schemeClr val="bg1"/>
              </a:solidFill>
              <a:effectLst>
                <a:outerShdw dist="35921" dir="2700000" algn="ctr" rotWithShape="0">
                  <a:srgbClr val="C0C0C0">
                    <a:alpha val="79999"/>
                  </a:srgbClr>
                </a:outerShdw>
              </a:effectLst>
              <a:latin typeface="Impact"/>
            </a:endParaRPr>
          </a:p>
        </p:txBody>
      </p:sp>
      <p:sp>
        <p:nvSpPr>
          <p:cNvPr id="8" name="Title 1"/>
          <p:cNvSpPr txBox="1">
            <a:spLocks/>
          </p:cNvSpPr>
          <p:nvPr/>
        </p:nvSpPr>
        <p:spPr>
          <a:xfrm>
            <a:off x="900488" y="773113"/>
            <a:ext cx="7191952"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rPr>
              <a:t> FY 10, 11, 12, 13 – Sites Funded for Innovation Grants *</a:t>
            </a:r>
            <a:br>
              <a:rPr lang="en-US" sz="2000" dirty="0" smtClean="0">
                <a:solidFill>
                  <a:schemeClr val="bg1"/>
                </a:solidFill>
              </a:rPr>
            </a:br>
            <a:r>
              <a:rPr lang="en-US" sz="1200" dirty="0" smtClean="0">
                <a:solidFill>
                  <a:schemeClr val="bg1"/>
                </a:solidFill>
                <a:latin typeface="Arial" pitchFamily="34" charset="0"/>
                <a:cs typeface="Arial" pitchFamily="34" charset="0"/>
              </a:rPr>
              <a:t>* Note that sites may have multiple projects funded</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circle-star pattern block behind title. Bottom left reads &quot;Veterans Health Administration.&quot;"/>
          <p:cNvPicPr>
            <a:picLocks noChangeAspect="1"/>
          </p:cNvPicPr>
          <p:nvPr/>
        </p:nvPicPr>
        <p:blipFill rotWithShape="1">
          <a:blip r:embed="rId2" cstate="print"/>
          <a:srcRect l="2500" t="6567" r="2667" b="76100"/>
          <a:stretch/>
        </p:blipFill>
        <p:spPr>
          <a:xfrm>
            <a:off x="228600" y="1981200"/>
            <a:ext cx="8671560" cy="1645920"/>
          </a:xfrm>
          <a:prstGeom prst="rect">
            <a:avLst/>
          </a:prstGeom>
          <a:effectLst>
            <a:innerShdw blurRad="114300">
              <a:prstClr val="black"/>
            </a:innerShdw>
          </a:effectLst>
        </p:spPr>
      </p:pic>
      <p:sp>
        <p:nvSpPr>
          <p:cNvPr id="3" name="Rectangle 2"/>
          <p:cNvSpPr/>
          <p:nvPr/>
        </p:nvSpPr>
        <p:spPr>
          <a:xfrm>
            <a:off x="304800" y="2514600"/>
            <a:ext cx="8519160" cy="707886"/>
          </a:xfrm>
          <a:prstGeom prst="rect">
            <a:avLst/>
          </a:prstGeom>
        </p:spPr>
        <p:txBody>
          <a:bodyPr wrap="square">
            <a:spAutoFit/>
          </a:bodyPr>
          <a:lstStyle/>
          <a:p>
            <a:pPr algn="ctr"/>
            <a:r>
              <a:rPr lang="en-US" sz="4000" dirty="0" smtClean="0">
                <a:solidFill>
                  <a:schemeClr val="bg1"/>
                </a:solidFill>
              </a:rPr>
              <a:t>Outcomes and Analysis</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2875" y="6043613"/>
            <a:ext cx="2216325" cy="661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14" y="6320538"/>
            <a:ext cx="2908786" cy="276225"/>
          </a:xfrm>
          <a:prstGeom prst="rect">
            <a:avLst/>
          </a:prstGeom>
          <a:noFill/>
        </p:spPr>
        <p:txBody>
          <a:bodyPr wrap="square">
            <a:spAutoFit/>
          </a:bodyPr>
          <a:lstStyle/>
          <a:p>
            <a:pPr>
              <a:defRPr/>
            </a:pPr>
            <a:r>
              <a:rPr lang="en-US" sz="1200" spc="100" dirty="0">
                <a:solidFill>
                  <a:prstClr val="white">
                    <a:lumMod val="65000"/>
                  </a:prstClr>
                </a:solidFill>
              </a:rPr>
              <a:t>VETERANS HEALTH ADMINISTRATION</a:t>
            </a:r>
          </a:p>
        </p:txBody>
      </p:sp>
    </p:spTree>
    <p:extLst>
      <p:ext uri="{BB962C8B-B14F-4D97-AF65-F5344CB8AC3E}">
        <p14:creationId xmlns="" xmlns:p14="http://schemas.microsoft.com/office/powerpoint/2010/main" val="105805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219200"/>
            <a:ext cx="8077200" cy="4683920"/>
          </a:xfrm>
        </p:spPr>
        <p:txBody>
          <a:bodyPr>
            <a:normAutofit fontScale="92500" lnSpcReduction="20000"/>
          </a:bodyPr>
          <a:lstStyle/>
          <a:p>
            <a:pPr>
              <a:spcBef>
                <a:spcPts val="1200"/>
              </a:spcBef>
              <a:buClr>
                <a:schemeClr val="tx1"/>
              </a:buClr>
              <a:buFont typeface="Wingdings" pitchFamily="2" charset="2"/>
              <a:buChar char="v"/>
            </a:pPr>
            <a:r>
              <a:rPr lang="en-US" sz="2800" b="1" dirty="0" smtClean="0"/>
              <a:t>QUERI</a:t>
            </a:r>
          </a:p>
          <a:p>
            <a:pPr lvl="1">
              <a:spcBef>
                <a:spcPts val="1200"/>
              </a:spcBef>
              <a:buClr>
                <a:schemeClr val="tx1"/>
              </a:buClr>
              <a:buFont typeface="Wingdings" pitchFamily="2" charset="2"/>
              <a:buChar char="v"/>
            </a:pPr>
            <a:r>
              <a:rPr lang="en-US" b="1" dirty="0" smtClean="0"/>
              <a:t>Established Centers of Innovation</a:t>
            </a:r>
          </a:p>
          <a:p>
            <a:pPr lvl="1">
              <a:spcBef>
                <a:spcPts val="1200"/>
              </a:spcBef>
              <a:buClr>
                <a:schemeClr val="tx1"/>
              </a:buClr>
              <a:buFont typeface="Wingdings" pitchFamily="2" charset="2"/>
              <a:buChar char="v"/>
            </a:pPr>
            <a:r>
              <a:rPr lang="en-US" b="1" dirty="0" smtClean="0"/>
              <a:t>Emerging Centers of Innovation </a:t>
            </a:r>
          </a:p>
          <a:p>
            <a:pPr lvl="1">
              <a:spcBef>
                <a:spcPts val="1200"/>
              </a:spcBef>
              <a:buClr>
                <a:schemeClr val="tx1"/>
              </a:buClr>
              <a:buFont typeface="Wingdings" pitchFamily="2" charset="2"/>
              <a:buChar char="v"/>
            </a:pPr>
            <a:r>
              <a:rPr lang="en-US" b="1" dirty="0" smtClean="0"/>
              <a:t>Personalized Health Planning Pilot Projects</a:t>
            </a:r>
          </a:p>
          <a:p>
            <a:pPr>
              <a:spcBef>
                <a:spcPts val="1200"/>
              </a:spcBef>
              <a:buClr>
                <a:schemeClr val="tx1"/>
              </a:buClr>
              <a:buFont typeface="Wingdings" pitchFamily="2" charset="2"/>
              <a:buChar char="v"/>
            </a:pPr>
            <a:r>
              <a:rPr lang="en-US" sz="2800" b="1" dirty="0" smtClean="0"/>
              <a:t>Compendium of Research Related to  Patient Centered Care</a:t>
            </a:r>
          </a:p>
          <a:p>
            <a:pPr>
              <a:spcBef>
                <a:spcPts val="1200"/>
              </a:spcBef>
              <a:buClr>
                <a:schemeClr val="tx1"/>
              </a:buClr>
              <a:buFont typeface="Wingdings" pitchFamily="2" charset="2"/>
              <a:buChar char="v"/>
            </a:pPr>
            <a:r>
              <a:rPr lang="en-US" sz="2800" b="1" dirty="0" smtClean="0"/>
              <a:t>New Patient Centered Care Metrics</a:t>
            </a:r>
          </a:p>
          <a:p>
            <a:pPr>
              <a:spcBef>
                <a:spcPts val="1200"/>
              </a:spcBef>
              <a:buClr>
                <a:schemeClr val="tx1"/>
              </a:buClr>
              <a:buFont typeface="Wingdings" pitchFamily="2" charset="2"/>
              <a:buChar char="v"/>
            </a:pPr>
            <a:r>
              <a:rPr lang="en-US" sz="2800" b="1" dirty="0" smtClean="0"/>
              <a:t>Evidence Mapping for Integrative Therapies</a:t>
            </a:r>
          </a:p>
          <a:p>
            <a:pPr>
              <a:spcBef>
                <a:spcPts val="1200"/>
              </a:spcBef>
              <a:buClr>
                <a:schemeClr val="tx1"/>
              </a:buClr>
              <a:buFont typeface="Wingdings" pitchFamily="2" charset="2"/>
              <a:buChar char="v"/>
            </a:pPr>
            <a:r>
              <a:rPr lang="en-US" sz="2800" b="1" dirty="0" smtClean="0"/>
              <a:t>Personal Health Inventory Pilots – Conducted listening sessions with Veterans and Staff regarding PHI experience</a:t>
            </a:r>
          </a:p>
          <a:p>
            <a:endParaRPr lang="en-US" dirty="0"/>
          </a:p>
        </p:txBody>
      </p:sp>
      <p:sp>
        <p:nvSpPr>
          <p:cNvPr id="5" name="Slide Number Placeholder 4"/>
          <p:cNvSpPr>
            <a:spLocks noGrp="1"/>
          </p:cNvSpPr>
          <p:nvPr>
            <p:ph type="sldNum" sz="quarter" idx="4294967295"/>
          </p:nvPr>
        </p:nvSpPr>
        <p:spPr>
          <a:xfrm>
            <a:off x="8153400" y="6356350"/>
            <a:ext cx="533400" cy="365125"/>
          </a:xfrm>
          <a:prstGeom prst="rect">
            <a:avLst/>
          </a:prstGeom>
        </p:spPr>
        <p:txBody>
          <a:bodyPr/>
          <a:lstStyle/>
          <a:p>
            <a:pPr>
              <a:defRPr/>
            </a:pPr>
            <a:fld id="{5915C931-C28F-45F9-BE44-70C80B47B442}" type="slidenum">
              <a:rPr lang="en-US" smtClean="0"/>
              <a:pPr>
                <a:defRPr/>
              </a:pPr>
              <a:t>25</a:t>
            </a:fld>
            <a:endParaRPr lang="en-US" dirty="0"/>
          </a:p>
        </p:txBody>
      </p:sp>
      <p:sp>
        <p:nvSpPr>
          <p:cNvPr id="7" name="WordArt 3"/>
          <p:cNvSpPr>
            <a:spLocks noChangeArrowheads="1" noChangeShapeType="1" noTextEdit="1"/>
          </p:cNvSpPr>
          <p:nvPr/>
        </p:nvSpPr>
        <p:spPr bwMode="auto">
          <a:xfrm>
            <a:off x="381000" y="533400"/>
            <a:ext cx="8077200" cy="8382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66"/>
                </a:solidFill>
                <a:round/>
                <a:headEnd/>
                <a:tailEnd/>
              </a:ln>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circle-star pattern block behind title. Bottom left reads &quot;Veterans Health Administration.&quot;"/>
          <p:cNvPicPr>
            <a:picLocks noChangeAspect="1"/>
          </p:cNvPicPr>
          <p:nvPr/>
        </p:nvPicPr>
        <p:blipFill rotWithShape="1">
          <a:blip r:embed="rId2" cstate="print"/>
          <a:srcRect l="2500" t="6567" r="2667" b="76100"/>
          <a:stretch/>
        </p:blipFill>
        <p:spPr>
          <a:xfrm>
            <a:off x="228600" y="1981200"/>
            <a:ext cx="8671560" cy="1645920"/>
          </a:xfrm>
          <a:prstGeom prst="rect">
            <a:avLst/>
          </a:prstGeom>
          <a:effectLst>
            <a:innerShdw blurRad="114300">
              <a:prstClr val="black"/>
            </a:innerShdw>
          </a:effectLst>
        </p:spPr>
      </p:pic>
      <p:sp>
        <p:nvSpPr>
          <p:cNvPr id="3" name="Rectangle 2"/>
          <p:cNvSpPr/>
          <p:nvPr/>
        </p:nvSpPr>
        <p:spPr>
          <a:xfrm>
            <a:off x="304800" y="2514600"/>
            <a:ext cx="8519160" cy="707886"/>
          </a:xfrm>
          <a:prstGeom prst="rect">
            <a:avLst/>
          </a:prstGeom>
        </p:spPr>
        <p:txBody>
          <a:bodyPr wrap="square">
            <a:spAutoFit/>
          </a:bodyPr>
          <a:lstStyle/>
          <a:p>
            <a:pPr algn="ctr"/>
            <a:r>
              <a:rPr lang="en-US" sz="4000" dirty="0" smtClean="0">
                <a:solidFill>
                  <a:schemeClr val="bg1"/>
                </a:solidFill>
              </a:rPr>
              <a:t>Education and Training</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2875" y="6043613"/>
            <a:ext cx="2216325" cy="661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14" y="6320538"/>
            <a:ext cx="2908786" cy="276225"/>
          </a:xfrm>
          <a:prstGeom prst="rect">
            <a:avLst/>
          </a:prstGeom>
          <a:noFill/>
        </p:spPr>
        <p:txBody>
          <a:bodyPr wrap="square">
            <a:spAutoFit/>
          </a:bodyPr>
          <a:lstStyle/>
          <a:p>
            <a:pPr>
              <a:defRPr/>
            </a:pPr>
            <a:r>
              <a:rPr lang="en-US" sz="1200" spc="100" dirty="0">
                <a:solidFill>
                  <a:prstClr val="white">
                    <a:lumMod val="65000"/>
                  </a:prstClr>
                </a:solidFill>
              </a:rPr>
              <a:t>VETERANS HEALTH ADMINISTRATION</a:t>
            </a:r>
          </a:p>
        </p:txBody>
      </p:sp>
    </p:spTree>
    <p:extLst>
      <p:ext uri="{BB962C8B-B14F-4D97-AF65-F5344CB8AC3E}">
        <p14:creationId xmlns="" xmlns:p14="http://schemas.microsoft.com/office/powerpoint/2010/main" val="105805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44562"/>
          </a:xfrm>
        </p:spPr>
        <p:txBody>
          <a:bodyPr/>
          <a:lstStyle/>
          <a:p>
            <a:r>
              <a:rPr lang="en-US" sz="3600" dirty="0" smtClean="0"/>
              <a:t>Resources and Tools</a:t>
            </a:r>
            <a:endParaRPr lang="en-US" sz="3600" dirty="0"/>
          </a:p>
        </p:txBody>
      </p:sp>
      <p:sp>
        <p:nvSpPr>
          <p:cNvPr id="7" name="Content Placeholder 6"/>
          <p:cNvSpPr>
            <a:spLocks noGrp="1"/>
          </p:cNvSpPr>
          <p:nvPr>
            <p:ph idx="1"/>
          </p:nvPr>
        </p:nvSpPr>
        <p:spPr>
          <a:xfrm>
            <a:off x="457200" y="1295400"/>
            <a:ext cx="8229600" cy="4830763"/>
          </a:xfrm>
        </p:spPr>
        <p:txBody>
          <a:bodyPr>
            <a:normAutofit fontScale="70000" lnSpcReduction="20000"/>
          </a:bodyPr>
          <a:lstStyle/>
          <a:p>
            <a:r>
              <a:rPr lang="en-US" dirty="0" smtClean="0"/>
              <a:t>OPCC&amp;CT has developed a robust SharePoint site where resources and information can be utilized by the field: </a:t>
            </a:r>
          </a:p>
          <a:p>
            <a:pPr algn="ctr">
              <a:buNone/>
            </a:pPr>
            <a:r>
              <a:rPr lang="en-US" u="sng" dirty="0" smtClean="0">
                <a:hlinkClick r:id="rId2"/>
              </a:rPr>
              <a:t>http://vaww.infoshare.va.gov/sites/OPCC/default.aspx</a:t>
            </a:r>
            <a:r>
              <a:rPr lang="en-US" dirty="0" smtClean="0"/>
              <a:t> </a:t>
            </a:r>
          </a:p>
          <a:p>
            <a:endParaRPr lang="en-US" dirty="0" smtClean="0"/>
          </a:p>
          <a:p>
            <a:r>
              <a:rPr lang="en-US" dirty="0" smtClean="0"/>
              <a:t>Located within the OPCC&amp;CT SharePoint site are resources designed to assist the field with having a framework (graphical models) for shifting from VA’s current medical model to care that is personalized, proactive and patient-driven (Clinical Toolkits) :</a:t>
            </a:r>
          </a:p>
          <a:p>
            <a:pPr lvl="1">
              <a:buFont typeface="Arial" pitchFamily="34" charset="0"/>
              <a:buChar char="•"/>
            </a:pPr>
            <a:r>
              <a:rPr lang="en-US" dirty="0" smtClean="0"/>
              <a:t> Clinical Toolkits  </a:t>
            </a:r>
            <a:r>
              <a:rPr lang="en-US" i="1" dirty="0" smtClean="0"/>
              <a:t>( </a:t>
            </a:r>
            <a:r>
              <a:rPr lang="en-US" i="1" dirty="0" err="1" smtClean="0"/>
              <a:t>eg</a:t>
            </a:r>
            <a:r>
              <a:rPr lang="en-US" i="1" dirty="0" smtClean="0"/>
              <a:t> Personal Health Inventory, Personal Health Plan Staff Guide)           </a:t>
            </a:r>
          </a:p>
          <a:p>
            <a:pPr lvl="1">
              <a:buFont typeface="Arial" pitchFamily="34" charset="0"/>
              <a:buChar char="•"/>
            </a:pPr>
            <a:r>
              <a:rPr lang="en-US" dirty="0" smtClean="0"/>
              <a:t> Communications</a:t>
            </a:r>
          </a:p>
          <a:p>
            <a:pPr lvl="1">
              <a:buFont typeface="Arial" pitchFamily="34" charset="0"/>
              <a:buChar char="•"/>
            </a:pPr>
            <a:r>
              <a:rPr lang="en-US" dirty="0" smtClean="0"/>
              <a:t> Graphical Models </a:t>
            </a:r>
          </a:p>
          <a:p>
            <a:pPr lvl="1">
              <a:buFont typeface="Arial" pitchFamily="34" charset="0"/>
              <a:buChar char="•"/>
            </a:pPr>
            <a:r>
              <a:rPr lang="en-US" dirty="0" smtClean="0"/>
              <a:t> Presentations</a:t>
            </a:r>
          </a:p>
          <a:p>
            <a:pPr lvl="1">
              <a:buFont typeface="Arial" pitchFamily="34" charset="0"/>
              <a:buChar char="•"/>
            </a:pPr>
            <a:r>
              <a:rPr lang="en-US" dirty="0" smtClean="0"/>
              <a:t> Videos</a:t>
            </a:r>
          </a:p>
          <a:p>
            <a:pPr lvl="1">
              <a:buFont typeface="Arial" pitchFamily="34" charset="0"/>
              <a:buChar char="•"/>
            </a:pPr>
            <a:r>
              <a:rPr lang="en-US" dirty="0" smtClean="0"/>
              <a:t> Photos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p:nvSpPr>
          <p:cNvPr id="6" name="WordArt 3"/>
          <p:cNvSpPr>
            <a:spLocks noChangeArrowheads="1" noChangeShapeType="1" noTextEdit="1"/>
          </p:cNvSpPr>
          <p:nvPr/>
        </p:nvSpPr>
        <p:spPr bwMode="auto">
          <a:xfrm>
            <a:off x="894945" y="5894962"/>
            <a:ext cx="7490297" cy="31670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66"/>
                  </a:solidFill>
                  <a:round/>
                  <a:headEnd/>
                  <a:tailEnd/>
                </a:ln>
                <a:solidFill>
                  <a:schemeClr val="bg1"/>
                </a:solidFill>
                <a:effectLst>
                  <a:outerShdw dist="35921" dir="2700000" algn="ctr" rotWithShape="0">
                    <a:srgbClr val="C0C0C0">
                      <a:alpha val="79999"/>
                    </a:srgbClr>
                  </a:outerShdw>
                </a:effectLst>
                <a:latin typeface="Impact"/>
              </a:rPr>
              <a:t>OPCC&amp;CT Web Presence</a:t>
            </a:r>
            <a:endParaRPr lang="en-US" sz="3600" kern="10" dirty="0">
              <a:ln w="9525">
                <a:solidFill>
                  <a:srgbClr val="000066"/>
                </a:solidFill>
                <a:round/>
                <a:headEnd/>
                <a:tailEnd/>
              </a:ln>
              <a:solidFill>
                <a:schemeClr val="bg1"/>
              </a:solidFill>
              <a:effectLst>
                <a:outerShdw dist="35921" dir="2700000" algn="ctr" rotWithShape="0">
                  <a:srgbClr val="C0C0C0">
                    <a:alpha val="79999"/>
                  </a:srgbClr>
                </a:outerShdw>
              </a:effectLst>
              <a:latin typeface="Impact"/>
            </a:endParaRPr>
          </a:p>
        </p:txBody>
      </p:sp>
      <p:pic>
        <p:nvPicPr>
          <p:cNvPr id="1026" name="Picture 2" descr="396949B8-1137-4BB9-A690-B944CDB0CF38"/>
          <p:cNvPicPr>
            <a:picLocks noChangeAspect="1" noChangeArrowheads="1"/>
          </p:cNvPicPr>
          <p:nvPr/>
        </p:nvPicPr>
        <p:blipFill>
          <a:blip r:embed="rId3" cstate="print"/>
          <a:srcRect/>
          <a:stretch>
            <a:fillRect/>
          </a:stretch>
        </p:blipFill>
        <p:spPr bwMode="auto">
          <a:xfrm>
            <a:off x="1158240" y="180184"/>
            <a:ext cx="1584960" cy="695004"/>
          </a:xfrm>
          <a:prstGeom prst="rect">
            <a:avLst/>
          </a:prstGeom>
          <a:noFill/>
          <a:ln w="9525">
            <a:noFill/>
            <a:miter lim="800000"/>
            <a:headEnd/>
            <a:tailEnd/>
          </a:ln>
        </p:spPr>
      </p:pic>
      <p:sp>
        <p:nvSpPr>
          <p:cNvPr id="7" name="Rectangle 6"/>
          <p:cNvSpPr/>
          <p:nvPr/>
        </p:nvSpPr>
        <p:spPr>
          <a:xfrm>
            <a:off x="1626465" y="6396335"/>
            <a:ext cx="5963055" cy="369332"/>
          </a:xfrm>
          <a:prstGeom prst="rect">
            <a:avLst/>
          </a:prstGeom>
        </p:spPr>
        <p:txBody>
          <a:bodyPr wrap="square">
            <a:spAutoFit/>
          </a:bodyPr>
          <a:lstStyle/>
          <a:p>
            <a:r>
              <a:rPr lang="en-US" dirty="0" smtClean="0">
                <a:solidFill>
                  <a:schemeClr val="bg1"/>
                </a:solidFill>
              </a:rPr>
              <a:t>http://www.youtube.com/watch?v=MoSNShP-Yqc</a:t>
            </a:r>
            <a:endParaRPr lang="en-US" dirty="0">
              <a:solidFill>
                <a:schemeClr val="bg1"/>
              </a:solidFill>
            </a:endParaRPr>
          </a:p>
        </p:txBody>
      </p:sp>
    </p:spTree>
    <p:extLst>
      <p:ext uri="{BB962C8B-B14F-4D97-AF65-F5344CB8AC3E}">
        <p14:creationId xmlns:p14="http://schemas.microsoft.com/office/powerpoint/2010/main" xmlns="" val="162380638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20762"/>
          </a:xfrm>
        </p:spPr>
        <p:txBody>
          <a:bodyPr>
            <a:normAutofit/>
          </a:bodyPr>
          <a:lstStyle/>
          <a:p>
            <a:r>
              <a:rPr lang="en-US" sz="3600" dirty="0" smtClean="0"/>
              <a:t>Patient Centered Education </a:t>
            </a:r>
            <a:endParaRPr lang="en-US" sz="3600" dirty="0"/>
          </a:p>
        </p:txBody>
      </p:sp>
      <p:sp>
        <p:nvSpPr>
          <p:cNvPr id="3" name="Content Placeholder 2"/>
          <p:cNvSpPr>
            <a:spLocks noGrp="1"/>
          </p:cNvSpPr>
          <p:nvPr>
            <p:ph idx="1"/>
          </p:nvPr>
        </p:nvSpPr>
        <p:spPr>
          <a:xfrm>
            <a:off x="457200" y="1219200"/>
            <a:ext cx="8229600" cy="5029200"/>
          </a:xfrm>
        </p:spPr>
        <p:txBody>
          <a:bodyPr>
            <a:normAutofit fontScale="92500" lnSpcReduction="20000"/>
          </a:bodyPr>
          <a:lstStyle/>
          <a:p>
            <a:r>
              <a:rPr lang="en-US" sz="2800" dirty="0" smtClean="0"/>
              <a:t>National Integration Team </a:t>
            </a:r>
          </a:p>
          <a:p>
            <a:r>
              <a:rPr lang="en-US" sz="2800" dirty="0" smtClean="0"/>
              <a:t>Current State Report (&gt;30 interviews)</a:t>
            </a:r>
          </a:p>
          <a:p>
            <a:r>
              <a:rPr lang="en-US" sz="2800" dirty="0" smtClean="0"/>
              <a:t>Develop comprehensive curriculum</a:t>
            </a:r>
          </a:p>
          <a:p>
            <a:pPr lvl="1"/>
            <a:r>
              <a:rPr lang="en-US" sz="2800" dirty="0" smtClean="0"/>
              <a:t>Patient Centered Clinical Care Foundation Program ( general audience) – Completed 3 separate sessions resulting in 80 trainers including 48 facility level, 10 PACT COE, and PCC FIT partners</a:t>
            </a:r>
          </a:p>
          <a:p>
            <a:pPr lvl="1"/>
            <a:r>
              <a:rPr lang="en-US" dirty="0" smtClean="0"/>
              <a:t>Patient Centered Clinical Care Health Coaching (PHP health coaching) – Dallas, TX training occurred </a:t>
            </a:r>
          </a:p>
          <a:p>
            <a:pPr lvl="1"/>
            <a:r>
              <a:rPr lang="en-US" sz="2800" dirty="0" smtClean="0"/>
              <a:t>Patient Centered Clinical Care (clinical staff core competencies) </a:t>
            </a:r>
          </a:p>
          <a:p>
            <a:r>
              <a:rPr lang="en-US" sz="2800" dirty="0" smtClean="0"/>
              <a:t>Develop  aligned Veteran curriculum</a:t>
            </a:r>
          </a:p>
          <a:p>
            <a:pPr lvl="1"/>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010400" cy="563562"/>
          </a:xfrm>
        </p:spPr>
        <p:txBody>
          <a:bodyPr/>
          <a:lstStyle/>
          <a:p>
            <a:r>
              <a:rPr lang="en-US" dirty="0" smtClean="0"/>
              <a:t>Healthcare Trends in the last Decade </a:t>
            </a:r>
            <a:br>
              <a:rPr lang="en-US" dirty="0" smtClean="0"/>
            </a:br>
            <a:endParaRPr lang="en-US" dirty="0"/>
          </a:p>
        </p:txBody>
      </p:sp>
      <p:sp>
        <p:nvSpPr>
          <p:cNvPr id="3" name="Content Placeholder 2"/>
          <p:cNvSpPr>
            <a:spLocks noGrp="1"/>
          </p:cNvSpPr>
          <p:nvPr>
            <p:ph idx="1"/>
          </p:nvPr>
        </p:nvSpPr>
        <p:spPr>
          <a:xfrm>
            <a:off x="381000" y="1371600"/>
            <a:ext cx="8229600" cy="4754563"/>
          </a:xfrm>
        </p:spPr>
        <p:txBody>
          <a:bodyPr>
            <a:normAutofit/>
          </a:bodyPr>
          <a:lstStyle/>
          <a:p>
            <a:pPr>
              <a:spcAft>
                <a:spcPts val="600"/>
              </a:spcAft>
              <a:buNone/>
            </a:pPr>
            <a:r>
              <a:rPr lang="en-US" dirty="0" smtClean="0"/>
              <a:t>From 2000-2009 in the US:</a:t>
            </a:r>
          </a:p>
          <a:p>
            <a:pPr>
              <a:spcAft>
                <a:spcPts val="600"/>
              </a:spcAft>
            </a:pPr>
            <a:r>
              <a:rPr lang="en-US" dirty="0" smtClean="0"/>
              <a:t>Heart Disease: 25% increase</a:t>
            </a:r>
          </a:p>
          <a:p>
            <a:pPr>
              <a:spcAft>
                <a:spcPts val="600"/>
              </a:spcAft>
            </a:pPr>
            <a:r>
              <a:rPr lang="en-US" dirty="0" smtClean="0"/>
              <a:t>Diabetes: 32% increase</a:t>
            </a:r>
          </a:p>
          <a:p>
            <a:pPr>
              <a:spcAft>
                <a:spcPts val="600"/>
              </a:spcAft>
            </a:pPr>
            <a:r>
              <a:rPr lang="en-US" dirty="0" smtClean="0"/>
              <a:t>Stroke:  27% increase</a:t>
            </a:r>
          </a:p>
          <a:p>
            <a:pPr>
              <a:spcAft>
                <a:spcPts val="600"/>
              </a:spcAft>
            </a:pPr>
            <a:endParaRPr lang="en-US" dirty="0" smtClean="0"/>
          </a:p>
          <a:p>
            <a:pPr>
              <a:buNone/>
            </a:pPr>
            <a:r>
              <a:rPr lang="en-US" sz="1300" dirty="0" smtClean="0"/>
              <a:t>Data Trends &amp; Maps Web site. U.S. Department of Health and Human Services, Centers for Disease Control and Prevention (CDC), National Center for Chronic Disease Prevention and Health Promotion, Atlanta, GA, 2010. Available at http://www.cdc.gov/dhdsp/</a:t>
            </a:r>
          </a:p>
          <a:p>
            <a:pPr algn="ctr">
              <a:buNone/>
            </a:pPr>
            <a:endParaRPr lang="en-US" sz="1300"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circle-star pattern block behind title. Bottom left reads &quot;Veterans Health Administration.&quot;"/>
          <p:cNvPicPr>
            <a:picLocks noChangeAspect="1"/>
          </p:cNvPicPr>
          <p:nvPr/>
        </p:nvPicPr>
        <p:blipFill rotWithShape="1">
          <a:blip r:embed="rId2" cstate="print"/>
          <a:srcRect l="2500" t="6567" r="2667" b="76100"/>
          <a:stretch/>
        </p:blipFill>
        <p:spPr>
          <a:xfrm>
            <a:off x="228600" y="1981200"/>
            <a:ext cx="8671560" cy="1645920"/>
          </a:xfrm>
          <a:prstGeom prst="rect">
            <a:avLst/>
          </a:prstGeom>
          <a:effectLst>
            <a:innerShdw blurRad="114300">
              <a:prstClr val="black"/>
            </a:innerShdw>
          </a:effectLst>
        </p:spPr>
      </p:pic>
      <p:sp>
        <p:nvSpPr>
          <p:cNvPr id="3" name="Rectangle 2"/>
          <p:cNvSpPr/>
          <p:nvPr/>
        </p:nvSpPr>
        <p:spPr>
          <a:xfrm>
            <a:off x="304800" y="2514600"/>
            <a:ext cx="8519160" cy="707886"/>
          </a:xfrm>
          <a:prstGeom prst="rect">
            <a:avLst/>
          </a:prstGeom>
        </p:spPr>
        <p:txBody>
          <a:bodyPr wrap="square">
            <a:spAutoFit/>
          </a:bodyPr>
          <a:lstStyle/>
          <a:p>
            <a:pPr algn="ctr"/>
            <a:r>
              <a:rPr lang="en-US" sz="4000" dirty="0" smtClean="0">
                <a:solidFill>
                  <a:schemeClr val="bg1"/>
                </a:solidFill>
              </a:rPr>
              <a:t>Deployment across VHA</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2875" y="6043613"/>
            <a:ext cx="2216325" cy="661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14" y="6320538"/>
            <a:ext cx="2908786" cy="276225"/>
          </a:xfrm>
          <a:prstGeom prst="rect">
            <a:avLst/>
          </a:prstGeom>
          <a:noFill/>
        </p:spPr>
        <p:txBody>
          <a:bodyPr wrap="square">
            <a:spAutoFit/>
          </a:bodyPr>
          <a:lstStyle/>
          <a:p>
            <a:pPr>
              <a:defRPr/>
            </a:pPr>
            <a:r>
              <a:rPr lang="en-US" sz="1200" spc="100" dirty="0">
                <a:solidFill>
                  <a:prstClr val="white">
                    <a:lumMod val="65000"/>
                  </a:prstClr>
                </a:solidFill>
              </a:rPr>
              <a:t>VETERANS HEALTH ADMINISTRATION</a:t>
            </a:r>
          </a:p>
        </p:txBody>
      </p:sp>
    </p:spTree>
    <p:extLst>
      <p:ext uri="{BB962C8B-B14F-4D97-AF65-F5344CB8AC3E}">
        <p14:creationId xmlns="" xmlns:p14="http://schemas.microsoft.com/office/powerpoint/2010/main" val="105805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VHA Wide Field Based Implementation </a:t>
            </a:r>
            <a:endParaRPr lang="en-US" sz="3200" dirty="0"/>
          </a:p>
        </p:txBody>
      </p:sp>
      <p:sp>
        <p:nvSpPr>
          <p:cNvPr id="3" name="Content Placeholder 2"/>
          <p:cNvSpPr>
            <a:spLocks noGrp="1"/>
          </p:cNvSpPr>
          <p:nvPr>
            <p:ph idx="1"/>
          </p:nvPr>
        </p:nvSpPr>
        <p:spPr>
          <a:xfrm>
            <a:off x="228600" y="1524000"/>
            <a:ext cx="8610600" cy="4190513"/>
          </a:xfrm>
        </p:spPr>
        <p:txBody>
          <a:bodyPr>
            <a:normAutofit lnSpcReduction="10000"/>
          </a:bodyPr>
          <a:lstStyle/>
          <a:p>
            <a:pPr marL="0" indent="0">
              <a:spcBef>
                <a:spcPts val="600"/>
              </a:spcBef>
              <a:spcAft>
                <a:spcPts val="600"/>
              </a:spcAft>
              <a:buNone/>
            </a:pPr>
            <a:r>
              <a:rPr lang="en-US" sz="2800" dirty="0" smtClean="0"/>
              <a:t>Overarching Field Strategy:</a:t>
            </a:r>
          </a:p>
          <a:p>
            <a:pPr lvl="1">
              <a:spcBef>
                <a:spcPts val="600"/>
              </a:spcBef>
              <a:spcAft>
                <a:spcPts val="600"/>
              </a:spcAft>
            </a:pPr>
            <a:r>
              <a:rPr lang="en-US" sz="2800" dirty="0" smtClean="0"/>
              <a:t>Launch and/or Support  </a:t>
            </a:r>
            <a:r>
              <a:rPr lang="en-US" sz="2800" u="sng" dirty="0" smtClean="0"/>
              <a:t>PCC Cultural Transformation</a:t>
            </a:r>
            <a:r>
              <a:rPr lang="en-US" sz="2800" dirty="0" smtClean="0"/>
              <a:t> process with facilities</a:t>
            </a:r>
          </a:p>
          <a:p>
            <a:pPr lvl="1">
              <a:spcBef>
                <a:spcPts val="600"/>
              </a:spcBef>
              <a:spcAft>
                <a:spcPts val="600"/>
              </a:spcAft>
            </a:pPr>
            <a:r>
              <a:rPr lang="en-US" sz="2800" dirty="0" smtClean="0"/>
              <a:t>Foster </a:t>
            </a:r>
            <a:r>
              <a:rPr lang="en-US" sz="2800" u="sng" dirty="0" smtClean="0"/>
              <a:t>Innovation and Dissemination of Practices</a:t>
            </a:r>
          </a:p>
          <a:p>
            <a:pPr lvl="1">
              <a:spcBef>
                <a:spcPts val="600"/>
              </a:spcBef>
              <a:spcAft>
                <a:spcPts val="600"/>
              </a:spcAft>
            </a:pPr>
            <a:r>
              <a:rPr lang="en-US" sz="2800" dirty="0" smtClean="0"/>
              <a:t>Provide a robust array of field </a:t>
            </a:r>
            <a:r>
              <a:rPr lang="en-US" sz="2800" u="sng" dirty="0"/>
              <a:t>S</a:t>
            </a:r>
            <a:r>
              <a:rPr lang="en-US" sz="2800" u="sng" dirty="0" smtClean="0"/>
              <a:t>upportive </a:t>
            </a:r>
            <a:r>
              <a:rPr lang="en-US" sz="2800" u="sng" dirty="0"/>
              <a:t>S</a:t>
            </a:r>
            <a:r>
              <a:rPr lang="en-US" sz="2800" u="sng" dirty="0" smtClean="0"/>
              <a:t>ervices </a:t>
            </a:r>
            <a:r>
              <a:rPr lang="en-US" sz="2800" dirty="0" smtClean="0"/>
              <a:t>to meet evolving needs</a:t>
            </a:r>
          </a:p>
          <a:p>
            <a:pPr>
              <a:spcBef>
                <a:spcPts val="600"/>
              </a:spcBef>
              <a:spcAft>
                <a:spcPts val="600"/>
              </a:spcAft>
              <a:buNone/>
            </a:pPr>
            <a:r>
              <a:rPr lang="en-US" sz="3000" dirty="0" smtClean="0"/>
              <a:t>We are currently engaged with &gt;43% of facilities </a:t>
            </a:r>
          </a:p>
          <a:p>
            <a:pPr lvl="2">
              <a:spcBef>
                <a:spcPts val="600"/>
              </a:spcBef>
              <a:spcAft>
                <a:spcPts val="600"/>
              </a:spcAft>
            </a:pPr>
            <a:endParaRPr lang="en-US" sz="2800" dirty="0" smtClean="0"/>
          </a:p>
          <a:p>
            <a:pPr lvl="2">
              <a:spcBef>
                <a:spcPts val="600"/>
              </a:spcBef>
              <a:spcAft>
                <a:spcPts val="600"/>
              </a:spcAft>
            </a:pPr>
            <a:endParaRPr lang="en-US" sz="2800" dirty="0" smtClean="0"/>
          </a:p>
          <a:p>
            <a:pPr lvl="1">
              <a:spcBef>
                <a:spcPts val="600"/>
              </a:spcBef>
              <a:spcAft>
                <a:spcPts val="600"/>
              </a:spcAft>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671612526"/>
              </p:ext>
            </p:extLst>
          </p:nvPr>
        </p:nvGraphicFramePr>
        <p:xfrm>
          <a:off x="63817" y="351155"/>
          <a:ext cx="9016365" cy="6155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8795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6553200" cy="381000"/>
          </a:xfrm>
        </p:spPr>
        <p:txBody>
          <a:bodyPr/>
          <a:lstStyle/>
          <a:p>
            <a:pPr lvl="0"/>
            <a:r>
              <a:rPr lang="en-US" sz="3600" dirty="0" smtClean="0"/>
              <a:t>Current Field Engagements</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105400"/>
          </a:xfrm>
        </p:spPr>
        <p:txBody>
          <a:bodyPr>
            <a:normAutofit fontScale="92500" lnSpcReduction="20000"/>
          </a:bodyPr>
          <a:lstStyle/>
          <a:p>
            <a:pPr lvl="0"/>
            <a:r>
              <a:rPr lang="en-US" dirty="0" smtClean="0"/>
              <a:t>Boston VAMC - Information Sessions</a:t>
            </a:r>
          </a:p>
          <a:p>
            <a:pPr lvl="0"/>
            <a:r>
              <a:rPr lang="en-US" dirty="0" smtClean="0"/>
              <a:t>VA New York Health Care Systems - Organizational Assessment</a:t>
            </a:r>
          </a:p>
          <a:p>
            <a:pPr lvl="0"/>
            <a:r>
              <a:rPr lang="en-US" dirty="0" smtClean="0"/>
              <a:t>Fresno  VAMC - Leadership and Information Sessions</a:t>
            </a:r>
          </a:p>
          <a:p>
            <a:pPr lvl="0"/>
            <a:r>
              <a:rPr lang="en-US" dirty="0" smtClean="0"/>
              <a:t>Jesse Brown VAMC – Leadership and  Staff Engagement Sessions</a:t>
            </a:r>
          </a:p>
          <a:p>
            <a:pPr lvl="0"/>
            <a:r>
              <a:rPr lang="en-US" dirty="0" smtClean="0"/>
              <a:t>Lexington VAMC - Staff Engagement Sessions</a:t>
            </a:r>
          </a:p>
          <a:p>
            <a:pPr lvl="0"/>
            <a:r>
              <a:rPr lang="en-US" dirty="0" smtClean="0"/>
              <a:t>Huntington VAMC - Leadership Engagement Sessions</a:t>
            </a:r>
          </a:p>
          <a:p>
            <a:r>
              <a:rPr lang="en-US" dirty="0" smtClean="0"/>
              <a:t>VISN 8 PCC Coordinator training</a:t>
            </a:r>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Engagements Continued</a:t>
            </a: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r>
              <a:rPr lang="en-US" dirty="0" smtClean="0"/>
              <a:t>Poplar bluff, MO – Leadership Engagement Sessions</a:t>
            </a:r>
          </a:p>
          <a:p>
            <a:r>
              <a:rPr lang="en-US" dirty="0" smtClean="0"/>
              <a:t>Tomah, WI – Organizational Assessment</a:t>
            </a:r>
          </a:p>
          <a:p>
            <a:r>
              <a:rPr lang="en-US" dirty="0" smtClean="0"/>
              <a:t>Wilkes </a:t>
            </a:r>
            <a:r>
              <a:rPr lang="en-US" dirty="0" err="1" smtClean="0"/>
              <a:t>Barre</a:t>
            </a:r>
            <a:r>
              <a:rPr lang="en-US" dirty="0" smtClean="0"/>
              <a:t> visit to NJ Center of Innovation</a:t>
            </a:r>
          </a:p>
          <a:p>
            <a:r>
              <a:rPr lang="en-US" dirty="0" smtClean="0"/>
              <a:t>Erie, PA – Information Sessions</a:t>
            </a:r>
          </a:p>
          <a:p>
            <a:r>
              <a:rPr lang="en-US" dirty="0" smtClean="0"/>
              <a:t>White River Junction, VT – Executive Leadership Session</a:t>
            </a:r>
          </a:p>
          <a:p>
            <a:r>
              <a:rPr lang="en-US" dirty="0" smtClean="0"/>
              <a:t>Bedford, MA – Organizational Assessment</a:t>
            </a:r>
          </a:p>
          <a:p>
            <a:r>
              <a:rPr lang="en-US" dirty="0" smtClean="0"/>
              <a:t>Charleston, SC – Organizational Assessment</a:t>
            </a:r>
          </a:p>
          <a:p>
            <a:r>
              <a:rPr lang="en-US" dirty="0" smtClean="0"/>
              <a:t>Miami, FL – Staff Engagement Sessions</a:t>
            </a:r>
          </a:p>
          <a:p>
            <a:r>
              <a:rPr lang="en-US" dirty="0" smtClean="0"/>
              <a:t>San Juan, PR – Staff and Leadership Engagement Sessions</a:t>
            </a:r>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3437"/>
          </a:xfrm>
        </p:spPr>
        <p:txBody>
          <a:bodyPr anchor="ctr"/>
          <a:lstStyle/>
          <a:p>
            <a:r>
              <a:rPr lang="en-US" sz="3200" dirty="0" smtClean="0"/>
              <a:t>Consultation, Resources and Services</a:t>
            </a:r>
            <a:endParaRPr lang="en-US" sz="3200" dirty="0"/>
          </a:p>
        </p:txBody>
      </p:sp>
      <p:sp>
        <p:nvSpPr>
          <p:cNvPr id="3" name="Content Placeholder 2"/>
          <p:cNvSpPr>
            <a:spLocks noGrp="1"/>
          </p:cNvSpPr>
          <p:nvPr>
            <p:ph idx="1"/>
          </p:nvPr>
        </p:nvSpPr>
        <p:spPr>
          <a:xfrm>
            <a:off x="381000" y="1143000"/>
            <a:ext cx="8229600" cy="4190513"/>
          </a:xfrm>
        </p:spPr>
        <p:txBody>
          <a:bodyPr>
            <a:normAutofit lnSpcReduction="10000"/>
          </a:bodyPr>
          <a:lstStyle/>
          <a:p>
            <a:pPr marL="0" indent="0">
              <a:spcBef>
                <a:spcPts val="600"/>
              </a:spcBef>
              <a:spcAft>
                <a:spcPts val="0"/>
              </a:spcAft>
              <a:buNone/>
            </a:pPr>
            <a:r>
              <a:rPr lang="en-US" sz="2600" dirty="0" smtClean="0"/>
              <a:t>Meeting Organizations </a:t>
            </a:r>
            <a:r>
              <a:rPr lang="en-US" sz="2600" i="1" dirty="0" smtClean="0">
                <a:effectLst>
                  <a:outerShdw blurRad="38100" dist="38100" dir="2700000" algn="tl">
                    <a:srgbClr val="000000">
                      <a:alpha val="43137"/>
                    </a:srgbClr>
                  </a:outerShdw>
                </a:effectLst>
              </a:rPr>
              <a:t>Where </a:t>
            </a:r>
            <a:r>
              <a:rPr lang="en-US" sz="2600" i="1" dirty="0">
                <a:effectLst>
                  <a:outerShdw blurRad="38100" dist="38100" dir="2700000" algn="tl">
                    <a:srgbClr val="000000">
                      <a:alpha val="43137"/>
                    </a:srgbClr>
                  </a:outerShdw>
                </a:effectLst>
              </a:rPr>
              <a:t>T</a:t>
            </a:r>
            <a:r>
              <a:rPr lang="en-US" sz="2600" i="1" dirty="0" smtClean="0">
                <a:effectLst>
                  <a:outerShdw blurRad="38100" dist="38100" dir="2700000" algn="tl">
                    <a:srgbClr val="000000">
                      <a:alpha val="43137"/>
                    </a:srgbClr>
                  </a:outerShdw>
                </a:effectLst>
              </a:rPr>
              <a:t>hey </a:t>
            </a:r>
            <a:r>
              <a:rPr lang="en-US" sz="2600" i="1" dirty="0">
                <a:effectLst>
                  <a:outerShdw blurRad="38100" dist="38100" dir="2700000" algn="tl">
                    <a:srgbClr val="000000">
                      <a:alpha val="43137"/>
                    </a:srgbClr>
                  </a:outerShdw>
                </a:effectLst>
              </a:rPr>
              <a:t>A</a:t>
            </a:r>
            <a:r>
              <a:rPr lang="en-US" sz="2600" i="1" dirty="0" smtClean="0">
                <a:effectLst>
                  <a:outerShdw blurRad="38100" dist="38100" dir="2700000" algn="tl">
                    <a:srgbClr val="000000">
                      <a:alpha val="43137"/>
                    </a:srgbClr>
                  </a:outerShdw>
                </a:effectLst>
              </a:rPr>
              <a:t>re</a:t>
            </a:r>
          </a:p>
          <a:p>
            <a:pPr lvl="1">
              <a:spcBef>
                <a:spcPts val="600"/>
              </a:spcBef>
              <a:spcAft>
                <a:spcPts val="0"/>
              </a:spcAft>
            </a:pPr>
            <a:r>
              <a:rPr lang="en-US" sz="2400" dirty="0" smtClean="0"/>
              <a:t>VISN OPCC&amp;CT Liaison</a:t>
            </a:r>
          </a:p>
          <a:p>
            <a:pPr lvl="1">
              <a:spcBef>
                <a:spcPts val="600"/>
              </a:spcBef>
              <a:spcAft>
                <a:spcPts val="0"/>
              </a:spcAft>
            </a:pPr>
            <a:r>
              <a:rPr lang="en-US" sz="2400" dirty="0" smtClean="0"/>
              <a:t>Regional Planning and Development</a:t>
            </a:r>
          </a:p>
          <a:p>
            <a:pPr lvl="1">
              <a:spcBef>
                <a:spcPts val="600"/>
              </a:spcBef>
              <a:spcAft>
                <a:spcPts val="0"/>
              </a:spcAft>
            </a:pPr>
            <a:r>
              <a:rPr lang="en-US" sz="2400" dirty="0" smtClean="0"/>
              <a:t>Communities of Practice</a:t>
            </a:r>
          </a:p>
          <a:p>
            <a:pPr lvl="1">
              <a:spcBef>
                <a:spcPts val="600"/>
              </a:spcBef>
              <a:spcAft>
                <a:spcPts val="0"/>
              </a:spcAft>
            </a:pPr>
            <a:r>
              <a:rPr lang="en-US" sz="2400" dirty="0" smtClean="0"/>
              <a:t>Tool Boxes and Tools</a:t>
            </a:r>
          </a:p>
          <a:p>
            <a:pPr lvl="1">
              <a:spcBef>
                <a:spcPts val="600"/>
              </a:spcBef>
              <a:spcAft>
                <a:spcPts val="0"/>
              </a:spcAft>
            </a:pPr>
            <a:r>
              <a:rPr lang="en-US" sz="2400" dirty="0" smtClean="0"/>
              <a:t>Provision of On-Line, “Real Time” and Face to Face Education and Training</a:t>
            </a:r>
          </a:p>
          <a:p>
            <a:pPr lvl="1">
              <a:spcBef>
                <a:spcPts val="600"/>
              </a:spcBef>
              <a:spcAft>
                <a:spcPts val="0"/>
              </a:spcAft>
            </a:pPr>
            <a:r>
              <a:rPr lang="en-US" sz="2400" dirty="0" smtClean="0"/>
              <a:t>Collection, Sharing and Dissemination of Practices</a:t>
            </a:r>
          </a:p>
          <a:p>
            <a:pPr lvl="1">
              <a:spcBef>
                <a:spcPts val="600"/>
              </a:spcBef>
              <a:spcAft>
                <a:spcPts val="0"/>
              </a:spcAft>
            </a:pPr>
            <a:r>
              <a:rPr lang="en-US" sz="2400" dirty="0" smtClean="0"/>
              <a:t>Provision of Focused </a:t>
            </a:r>
            <a:r>
              <a:rPr lang="en-US" sz="2400" dirty="0"/>
              <a:t>C</a:t>
            </a:r>
            <a:r>
              <a:rPr lang="en-US" sz="2400" dirty="0" smtClean="0"/>
              <a:t>onsultative </a:t>
            </a:r>
            <a:r>
              <a:rPr lang="en-US" sz="2400" dirty="0"/>
              <a:t>S</a:t>
            </a:r>
            <a:r>
              <a:rPr lang="en-US" sz="2400" dirty="0" smtClean="0"/>
              <a:t>ervices  “Deep </a:t>
            </a:r>
            <a:r>
              <a:rPr lang="en-US" sz="2400" dirty="0"/>
              <a:t>D</a:t>
            </a:r>
            <a:r>
              <a:rPr lang="en-US" sz="2400" dirty="0" smtClean="0"/>
              <a:t>ive” Based on Strategic </a:t>
            </a:r>
            <a:r>
              <a:rPr lang="en-US" sz="2400" dirty="0"/>
              <a:t>P</a:t>
            </a:r>
            <a:r>
              <a:rPr lang="en-US" sz="2400" dirty="0" smtClean="0"/>
              <a:t>riorities, Pilots, Grants, etc.</a:t>
            </a:r>
          </a:p>
          <a:p>
            <a:pPr>
              <a:spcBef>
                <a:spcPts val="600"/>
              </a:spcBef>
              <a:spcAft>
                <a:spcPts val="600"/>
              </a:spcAft>
              <a:buNone/>
            </a:pPr>
            <a:endParaRPr lang="en-US" sz="2400" dirty="0" smtClean="0"/>
          </a:p>
        </p:txBody>
      </p:sp>
      <p:sp>
        <p:nvSpPr>
          <p:cNvPr id="5" name="Rectangle 4"/>
          <p:cNvSpPr/>
          <p:nvPr/>
        </p:nvSpPr>
        <p:spPr>
          <a:xfrm>
            <a:off x="9169400" y="4495800"/>
            <a:ext cx="2563587" cy="369332"/>
          </a:xfrm>
          <a:prstGeom prst="rect">
            <a:avLst/>
          </a:prstGeom>
        </p:spPr>
        <p:txBody>
          <a:bodyPr wrap="none">
            <a:spAutoFit/>
          </a:bodyPr>
          <a:lstStyle/>
          <a:p>
            <a:r>
              <a:rPr lang="en-US" dirty="0"/>
              <a:t>“path </a:t>
            </a:r>
            <a:r>
              <a:rPr lang="en-US" dirty="0" smtClean="0"/>
              <a:t>of </a:t>
            </a:r>
            <a:r>
              <a:rPr lang="en-US" dirty="0"/>
              <a:t>transformation”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5638800"/>
            <a:ext cx="5486400" cy="772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0796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4206024 PP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281961" y="1959617"/>
            <a:ext cx="4792140" cy="2557471"/>
          </a:xfrm>
        </p:spPr>
        <p:txBody>
          <a:bodyPr>
            <a:normAutofit/>
          </a:bodyPr>
          <a:lstStyle/>
          <a:p>
            <a:pPr marL="0" indent="0">
              <a:buNone/>
            </a:pPr>
            <a:r>
              <a:rPr lang="en-US" sz="2800" dirty="0" smtClean="0">
                <a:solidFill>
                  <a:schemeClr val="bg1"/>
                </a:solidFill>
                <a:latin typeface="Arial" pitchFamily="34" charset="0"/>
                <a:cs typeface="Arial" pitchFamily="34" charset="0"/>
              </a:rPr>
              <a:t>Veterans </a:t>
            </a:r>
            <a:r>
              <a:rPr lang="en-US" sz="2800" dirty="0">
                <a:solidFill>
                  <a:schemeClr val="bg1"/>
                </a:solidFill>
                <a:latin typeface="Arial" pitchFamily="34" charset="0"/>
                <a:cs typeface="Arial" pitchFamily="34" charset="0"/>
              </a:rPr>
              <a:t>committed their lives, health, and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well</a:t>
            </a:r>
            <a:r>
              <a:rPr lang="en-US" sz="2800" dirty="0">
                <a:solidFill>
                  <a:schemeClr val="bg1"/>
                </a:solidFill>
                <a:latin typeface="Arial" pitchFamily="34" charset="0"/>
                <a:cs typeface="Arial" pitchFamily="34" charset="0"/>
              </a:rPr>
              <a:t>-being to </a:t>
            </a:r>
            <a:r>
              <a:rPr lang="en-US" sz="2800" dirty="0" smtClean="0">
                <a:solidFill>
                  <a:schemeClr val="bg1"/>
                </a:solidFill>
                <a:latin typeface="Arial" pitchFamily="34" charset="0"/>
                <a:cs typeface="Arial" pitchFamily="34" charset="0"/>
              </a:rPr>
              <a:t>Mission Success in defense of our country.  </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36</a:t>
            </a:fld>
            <a:endParaRPr lang="en-US" dirty="0"/>
          </a:p>
        </p:txBody>
      </p:sp>
      <p:sp>
        <p:nvSpPr>
          <p:cNvPr id="5" name="TextBox 4"/>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solidFill>
                <a:latin typeface="Myriad Pro"/>
                <a:cs typeface="Myriad Pro"/>
              </a:rPr>
              <a:t>VETERANS HEALTH ADMINISTRATION</a:t>
            </a:r>
          </a:p>
        </p:txBody>
      </p:sp>
    </p:spTree>
    <p:extLst>
      <p:ext uri="{BB962C8B-B14F-4D97-AF65-F5344CB8AC3E}">
        <p14:creationId xmlns:p14="http://schemas.microsoft.com/office/powerpoint/2010/main" xmlns="" val="4121637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7150689 PP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4917161" y="4415703"/>
            <a:ext cx="4226839" cy="1048545"/>
          </a:xfrm>
          <a:prstGeom prst="rect">
            <a:avLst/>
          </a:prstGeom>
          <a:solidFill>
            <a:schemeClr val="accent1">
              <a:lumMod val="75000"/>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552383"/>
          </a:xfrm>
        </p:spPr>
        <p:txBody>
          <a:bodyPr>
            <a:noAutofit/>
          </a:bodyPr>
          <a:lstStyle/>
          <a:p>
            <a:r>
              <a:rPr lang="en-US" sz="2800" dirty="0" smtClean="0"/>
              <a:t>Now, we can help them be mission ready for their lives,  optimizing their health in service of what matters to them.    </a:t>
            </a:r>
            <a:endParaRPr lang="en-US" sz="2800" dirty="0"/>
          </a:p>
        </p:txBody>
      </p:sp>
      <p:sp>
        <p:nvSpPr>
          <p:cNvPr id="3" name="Content Placeholder 2"/>
          <p:cNvSpPr>
            <a:spLocks noGrp="1"/>
          </p:cNvSpPr>
          <p:nvPr>
            <p:ph idx="1"/>
          </p:nvPr>
        </p:nvSpPr>
        <p:spPr>
          <a:xfrm>
            <a:off x="4917161" y="4074289"/>
            <a:ext cx="4226839" cy="1568391"/>
          </a:xfrm>
        </p:spPr>
        <p:txBody>
          <a:bodyPr>
            <a:normAutofit fontScale="70000" lnSpcReduction="20000"/>
          </a:bodyPr>
          <a:lstStyle/>
          <a:p>
            <a:pPr marL="0" indent="0">
              <a:buNone/>
            </a:pPr>
            <a:r>
              <a:rPr lang="en-US" dirty="0" smtClean="0"/>
              <a:t>How Will We Identify Success?</a:t>
            </a:r>
          </a:p>
          <a:p>
            <a:pPr marL="0" indent="0">
              <a:buNone/>
            </a:pPr>
            <a:r>
              <a:rPr lang="en-US" dirty="0" smtClean="0">
                <a:solidFill>
                  <a:srgbClr val="FFFFFF"/>
                </a:solidFill>
                <a:latin typeface="Myriad Pro"/>
                <a:cs typeface="Myriad Pro"/>
              </a:rPr>
              <a:t>When Veterans achieve </a:t>
            </a:r>
            <a:r>
              <a:rPr lang="en-US" dirty="0">
                <a:solidFill>
                  <a:srgbClr val="FFFFFF"/>
                </a:solidFill>
                <a:latin typeface="Myriad Pro"/>
                <a:cs typeface="Myriad Pro"/>
              </a:rPr>
              <a:t>outcomes they never </a:t>
            </a:r>
            <a:r>
              <a:rPr lang="en-US" dirty="0" smtClean="0">
                <a:solidFill>
                  <a:srgbClr val="FFFFFF"/>
                </a:solidFill>
                <a:latin typeface="Myriad Pro"/>
                <a:cs typeface="Myriad Pro"/>
              </a:rPr>
              <a:t>even imagined.</a:t>
            </a:r>
            <a:endParaRPr lang="en-US" dirty="0">
              <a:solidFill>
                <a:srgbClr val="FFFFFF"/>
              </a:solidFill>
              <a:latin typeface="Myriad Pro"/>
              <a:cs typeface="Myriad Pro"/>
            </a:endParaRPr>
          </a:p>
          <a:p>
            <a:pPr marL="0" indent="0">
              <a:buNone/>
            </a:pPr>
            <a:endParaRPr lang="en-US" dirty="0">
              <a:solidFill>
                <a:srgbClr val="FFFFFF"/>
              </a:solidFill>
              <a:latin typeface="Myriad Pro"/>
              <a:cs typeface="Myriad Pro"/>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37</a:t>
            </a:fld>
            <a:endParaRPr lang="en-US" dirty="0"/>
          </a:p>
        </p:txBody>
      </p:sp>
      <p:sp>
        <p:nvSpPr>
          <p:cNvPr id="7" name="TextBox 6"/>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solidFill>
                <a:latin typeface="Myriad Pro"/>
                <a:cs typeface="Myriad Pro"/>
              </a:rPr>
              <a:t>VETERANS HEALTH ADMINISTRATION</a:t>
            </a:r>
          </a:p>
        </p:txBody>
      </p:sp>
    </p:spTree>
    <p:extLst>
      <p:ext uri="{BB962C8B-B14F-4D97-AF65-F5344CB8AC3E}">
        <p14:creationId xmlns:p14="http://schemas.microsoft.com/office/powerpoint/2010/main" xmlns="" val="2210163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400800" cy="639762"/>
          </a:xfrm>
        </p:spPr>
        <p:txBody>
          <a:bodyPr>
            <a:normAutofit/>
          </a:bodyPr>
          <a:lstStyle/>
          <a:p>
            <a:r>
              <a:rPr lang="en-US" dirty="0" smtClean="0"/>
              <a:t>The U.S. is in a </a:t>
            </a:r>
            <a:r>
              <a:rPr lang="en-US" u="sng" dirty="0" smtClean="0"/>
              <a:t>REAL</a:t>
            </a:r>
            <a:r>
              <a:rPr lang="en-US" dirty="0" smtClean="0"/>
              <a:t> crisis</a:t>
            </a:r>
            <a:endParaRPr lang="en-US" dirty="0"/>
          </a:p>
        </p:txBody>
      </p:sp>
      <p:sp>
        <p:nvSpPr>
          <p:cNvPr id="3" name="Content Placeholder 2"/>
          <p:cNvSpPr>
            <a:spLocks noGrp="1"/>
          </p:cNvSpPr>
          <p:nvPr>
            <p:ph idx="1"/>
          </p:nvPr>
        </p:nvSpPr>
        <p:spPr>
          <a:xfrm>
            <a:off x="152400" y="1219200"/>
            <a:ext cx="8763000" cy="4906963"/>
          </a:xfrm>
        </p:spPr>
        <p:txBody>
          <a:bodyPr>
            <a:normAutofit fontScale="92500" lnSpcReduction="10000"/>
          </a:bodyPr>
          <a:lstStyle/>
          <a:p>
            <a:pPr>
              <a:buNone/>
            </a:pPr>
            <a:r>
              <a:rPr lang="en-US" dirty="0" smtClean="0"/>
              <a:t>The Financial Imperative : </a:t>
            </a:r>
          </a:p>
          <a:p>
            <a:r>
              <a:rPr lang="en-US" dirty="0" smtClean="0"/>
              <a:t>Budget deficit and debt</a:t>
            </a:r>
          </a:p>
          <a:p>
            <a:r>
              <a:rPr lang="en-US" dirty="0" smtClean="0"/>
              <a:t>Healthcare consumes 18% of our GNP, with unsatisfactory results</a:t>
            </a:r>
          </a:p>
          <a:p>
            <a:r>
              <a:rPr lang="en-US" dirty="0" smtClean="0"/>
              <a:t>If it continues to rise 5% annually, in 2021 it will consume 31% of our GNP</a:t>
            </a:r>
          </a:p>
          <a:p>
            <a:r>
              <a:rPr lang="en-US" dirty="0" smtClean="0"/>
              <a:t>This is unarguably unsustainable.  The United States will lose its ability to compete in the global market and the consequences are significant.  </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VHA Mission</a:t>
            </a:r>
            <a:endParaRPr lang="en-US" dirty="0"/>
          </a:p>
        </p:txBody>
      </p:sp>
      <p:sp>
        <p:nvSpPr>
          <p:cNvPr id="4" name="Rectangle 3"/>
          <p:cNvSpPr txBox="1">
            <a:spLocks noChangeArrowheads="1"/>
          </p:cNvSpPr>
          <p:nvPr/>
        </p:nvSpPr>
        <p:spPr bwMode="auto">
          <a:xfrm>
            <a:off x="381000" y="1219200"/>
            <a:ext cx="8251031" cy="4214813"/>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marL="0" lvl="1" algn="ctr" defTabSz="642915">
              <a:buSzPct val="60000"/>
              <a:defRPr/>
            </a:pPr>
            <a:r>
              <a:rPr lang="en-US" sz="3500" b="1" kern="0" dirty="0">
                <a:solidFill>
                  <a:schemeClr val="tx2"/>
                </a:solidFill>
                <a:latin typeface="Arial" pitchFamily="34" charset="0"/>
                <a:cs typeface="Arial" pitchFamily="34" charset="0"/>
                <a:sym typeface="Palatino" charset="0"/>
              </a:rPr>
              <a:t>Honor America’s Veterans by providing exceptional health care that improves their </a:t>
            </a:r>
            <a:r>
              <a:rPr lang="en-US" sz="3500" b="1" kern="0" dirty="0">
                <a:solidFill>
                  <a:schemeClr val="accent2"/>
                </a:solidFill>
                <a:latin typeface="Arial" pitchFamily="34" charset="0"/>
                <a:cs typeface="Arial" pitchFamily="34" charset="0"/>
                <a:sym typeface="Palatino" charset="0"/>
              </a:rPr>
              <a:t>health</a:t>
            </a:r>
            <a:r>
              <a:rPr lang="en-US" sz="3500" b="1" kern="0" dirty="0">
                <a:solidFill>
                  <a:schemeClr val="tx2"/>
                </a:solidFill>
                <a:latin typeface="Arial" pitchFamily="34" charset="0"/>
                <a:cs typeface="Arial" pitchFamily="34" charset="0"/>
                <a:sym typeface="Palatino" charset="0"/>
              </a:rPr>
              <a:t> and </a:t>
            </a:r>
            <a:r>
              <a:rPr lang="en-US" sz="3500" b="1" kern="0" dirty="0">
                <a:solidFill>
                  <a:schemeClr val="accent2"/>
                </a:solidFill>
                <a:latin typeface="Arial" pitchFamily="34" charset="0"/>
                <a:cs typeface="Arial" pitchFamily="34" charset="0"/>
                <a:sym typeface="Palatino" charset="0"/>
              </a:rPr>
              <a:t>well-being</a:t>
            </a:r>
            <a:r>
              <a:rPr lang="en-US" sz="3500" b="1" kern="0" dirty="0" smtClean="0">
                <a:solidFill>
                  <a:schemeClr val="tx2"/>
                </a:solidFill>
                <a:latin typeface="Arial" pitchFamily="34" charset="0"/>
                <a:cs typeface="Arial" pitchFamily="34" charset="0"/>
                <a:sym typeface="Palatino" charset="0"/>
              </a:rPr>
              <a:t>. </a:t>
            </a:r>
          </a:p>
          <a:p>
            <a:pPr marL="0" lvl="1" algn="ctr" defTabSz="642915">
              <a:buSzPct val="60000"/>
              <a:defRPr/>
            </a:pPr>
            <a:endParaRPr lang="en-US" sz="3500" b="1" kern="0" dirty="0" smtClean="0">
              <a:solidFill>
                <a:schemeClr val="tx2"/>
              </a:solidFill>
              <a:latin typeface="Arial" pitchFamily="34" charset="0"/>
              <a:cs typeface="Arial" pitchFamily="34" charset="0"/>
              <a:sym typeface="Palatino" charset="0"/>
            </a:endParaRPr>
          </a:p>
          <a:p>
            <a:pPr marL="0" lvl="1" algn="ctr" defTabSz="642915">
              <a:buSzPct val="60000"/>
              <a:defRPr/>
            </a:pPr>
            <a:r>
              <a:rPr lang="en-US" sz="3500" b="1" kern="0" dirty="0" smtClean="0">
                <a:solidFill>
                  <a:schemeClr val="tx2"/>
                </a:solidFill>
                <a:latin typeface="Arial" pitchFamily="34" charset="0"/>
                <a:cs typeface="Arial" pitchFamily="34" charset="0"/>
                <a:sym typeface="Palatino" charset="0"/>
              </a:rPr>
              <a:t>It is time to look at how the system can do this better.  </a:t>
            </a:r>
            <a:endParaRPr lang="en-US" sz="3500" kern="0" dirty="0">
              <a:solidFill>
                <a:schemeClr val="tx2"/>
              </a:solidFill>
              <a:latin typeface="Arial" pitchFamily="34" charset="0"/>
              <a:cs typeface="Arial" pitchFamily="34" charset="0"/>
              <a:sym typeface="Palatino" charset="0"/>
            </a:endParaRPr>
          </a:p>
          <a:p>
            <a:pPr marL="0" lvl="1" indent="-320024" algn="ctr" defTabSz="642915">
              <a:spcBef>
                <a:spcPts val="700"/>
              </a:spcBef>
              <a:buSzPct val="60000"/>
              <a:defRPr/>
            </a:pPr>
            <a:r>
              <a:rPr lang="en-US" sz="1000" b="1" kern="0" dirty="0">
                <a:solidFill>
                  <a:schemeClr val="tx1">
                    <a:lumMod val="50000"/>
                  </a:schemeClr>
                </a:solidFill>
                <a:latin typeface="Arial" pitchFamily="34" charset="0"/>
                <a:cs typeface="Arial" pitchFamily="34" charset="0"/>
                <a:sym typeface="Palatino" charset="0"/>
              </a:rPr>
              <a:t/>
            </a:r>
            <a:br>
              <a:rPr lang="en-US" sz="1000" b="1" kern="0" dirty="0">
                <a:solidFill>
                  <a:schemeClr val="tx1">
                    <a:lumMod val="50000"/>
                  </a:schemeClr>
                </a:solidFill>
                <a:latin typeface="Arial" pitchFamily="34" charset="0"/>
                <a:cs typeface="Arial" pitchFamily="34" charset="0"/>
                <a:sym typeface="Palatino" charset="0"/>
              </a:rPr>
            </a:br>
            <a:endParaRPr lang="en-US" sz="1700" b="1" kern="0" dirty="0">
              <a:solidFill>
                <a:schemeClr val="tx2"/>
              </a:solidFill>
              <a:latin typeface="Arial" pitchFamily="34" charset="0"/>
              <a:cs typeface="Arial" pitchFamily="34" charset="0"/>
              <a:sym typeface="Palatino" charset="0"/>
            </a:endParaRPr>
          </a:p>
        </p:txBody>
      </p:sp>
      <p:sp>
        <p:nvSpPr>
          <p:cNvPr id="5" name="Date Placeholder 4"/>
          <p:cNvSpPr>
            <a:spLocks noGrp="1"/>
          </p:cNvSpPr>
          <p:nvPr>
            <p:ph type="dt" sz="half" idx="10"/>
          </p:nvPr>
        </p:nvSpPr>
        <p:spPr/>
        <p:txBody>
          <a:bodyPr/>
          <a:lstStyle/>
          <a:p>
            <a:fld id="{AC3CDE31-A8B6-43E6-B150-327C049D6C59}" type="datetime1">
              <a:rPr lang="en-US" smtClean="0"/>
              <a:pPr/>
              <a:t>7/2/2013</a:t>
            </a:fld>
            <a:endParaRPr lang="en-US"/>
          </a:p>
        </p:txBody>
      </p:sp>
      <p:sp>
        <p:nvSpPr>
          <p:cNvPr id="6" name="Slide Number Placeholder 5"/>
          <p:cNvSpPr>
            <a:spLocks noGrp="1"/>
          </p:cNvSpPr>
          <p:nvPr>
            <p:ph type="sldNum" sz="quarter" idx="12"/>
          </p:nvPr>
        </p:nvSpPr>
        <p:spPr/>
        <p:txBody>
          <a:bodyPr/>
          <a:lstStyle/>
          <a:p>
            <a:fld id="{D8FDE6CD-39DF-41D8-93C6-5E0101B86EA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Grp="1"/>
          </p:cNvSpPr>
          <p:nvPr>
            <p:ph type="title"/>
          </p:nvPr>
        </p:nvSpPr>
        <p:spPr>
          <a:xfrm>
            <a:off x="0" y="0"/>
            <a:ext cx="8153400" cy="914400"/>
          </a:xfrm>
        </p:spPr>
        <p:txBody>
          <a:bodyPr>
            <a:normAutofit fontScale="90000"/>
          </a:bodyPr>
          <a:lstStyle/>
          <a:p>
            <a:pPr eaLnBrk="1" hangingPunct="1"/>
            <a:r>
              <a:rPr lang="en-US" dirty="0" smtClean="0"/>
              <a:t>IOM Rules for the 21st Century </a:t>
            </a:r>
            <a:br>
              <a:rPr lang="en-US" dirty="0" smtClean="0"/>
            </a:br>
            <a:r>
              <a:rPr lang="en-US" dirty="0" smtClean="0"/>
              <a:t>Health Care System</a:t>
            </a:r>
          </a:p>
        </p:txBody>
      </p:sp>
      <p:sp>
        <p:nvSpPr>
          <p:cNvPr id="28673" name="Rectangle 3"/>
          <p:cNvSpPr>
            <a:spLocks noGrp="1"/>
          </p:cNvSpPr>
          <p:nvPr>
            <p:ph sz="half" idx="1"/>
          </p:nvPr>
        </p:nvSpPr>
        <p:spPr>
          <a:xfrm>
            <a:off x="838200" y="1981200"/>
            <a:ext cx="3814763" cy="3492500"/>
          </a:xfrm>
        </p:spPr>
        <p:txBody>
          <a:bodyPr>
            <a:normAutofit/>
          </a:bodyPr>
          <a:lstStyle/>
          <a:p>
            <a:pPr eaLnBrk="1" hangingPunct="1">
              <a:lnSpc>
                <a:spcPct val="90000"/>
              </a:lnSpc>
              <a:buFont typeface="Arial" charset="0"/>
              <a:buNone/>
            </a:pPr>
            <a:r>
              <a:rPr lang="en-US" dirty="0" smtClean="0">
                <a:solidFill>
                  <a:schemeClr val="tx1"/>
                </a:solidFill>
              </a:rPr>
              <a:t>    Current Approach</a:t>
            </a:r>
          </a:p>
          <a:p>
            <a:pPr eaLnBrk="1" hangingPunct="1">
              <a:lnSpc>
                <a:spcPct val="90000"/>
              </a:lnSpc>
              <a:buFont typeface="Arial" charset="0"/>
              <a:buNone/>
            </a:pPr>
            <a:endParaRPr lang="en-US" sz="1200" dirty="0" smtClean="0">
              <a:solidFill>
                <a:schemeClr val="tx1"/>
              </a:solidFill>
            </a:endParaRPr>
          </a:p>
          <a:p>
            <a:pPr eaLnBrk="1" hangingPunct="1">
              <a:lnSpc>
                <a:spcPct val="110000"/>
              </a:lnSpc>
            </a:pPr>
            <a:r>
              <a:rPr lang="en-US" sz="2400" dirty="0" smtClean="0">
                <a:solidFill>
                  <a:schemeClr val="tx2"/>
                </a:solidFill>
              </a:rPr>
              <a:t>Care based on visits</a:t>
            </a:r>
          </a:p>
          <a:p>
            <a:pPr eaLnBrk="1" hangingPunct="1">
              <a:lnSpc>
                <a:spcPct val="110000"/>
              </a:lnSpc>
              <a:buFont typeface="Arial" charset="0"/>
              <a:buNone/>
            </a:pPr>
            <a:endParaRPr lang="en-US" sz="1200" dirty="0" smtClean="0">
              <a:solidFill>
                <a:schemeClr val="tx2"/>
              </a:solidFill>
            </a:endParaRPr>
          </a:p>
          <a:p>
            <a:pPr eaLnBrk="1" hangingPunct="1">
              <a:lnSpc>
                <a:spcPct val="110000"/>
              </a:lnSpc>
            </a:pPr>
            <a:r>
              <a:rPr lang="en-US" sz="2400" dirty="0" smtClean="0">
                <a:solidFill>
                  <a:schemeClr val="tx2"/>
                </a:solidFill>
              </a:rPr>
              <a:t>Professional autonomy drives variability</a:t>
            </a:r>
          </a:p>
          <a:p>
            <a:pPr eaLnBrk="1" hangingPunct="1">
              <a:lnSpc>
                <a:spcPct val="110000"/>
              </a:lnSpc>
            </a:pPr>
            <a:endParaRPr lang="en-US" sz="1200" dirty="0" smtClean="0">
              <a:solidFill>
                <a:schemeClr val="tx2"/>
              </a:solidFill>
            </a:endParaRPr>
          </a:p>
          <a:p>
            <a:pPr eaLnBrk="1" hangingPunct="1">
              <a:lnSpc>
                <a:spcPct val="110000"/>
              </a:lnSpc>
            </a:pPr>
            <a:r>
              <a:rPr lang="en-US" sz="2400" dirty="0" smtClean="0">
                <a:solidFill>
                  <a:schemeClr val="tx2"/>
                </a:solidFill>
              </a:rPr>
              <a:t>Professionals control care</a:t>
            </a:r>
          </a:p>
          <a:p>
            <a:pPr eaLnBrk="1" hangingPunct="1">
              <a:lnSpc>
                <a:spcPct val="90000"/>
              </a:lnSpc>
            </a:pPr>
            <a:endParaRPr lang="en-US" sz="2400" dirty="0" smtClean="0">
              <a:solidFill>
                <a:schemeClr val="tx2"/>
              </a:solidFill>
            </a:endParaRPr>
          </a:p>
        </p:txBody>
      </p:sp>
      <p:sp>
        <p:nvSpPr>
          <p:cNvPr id="28674" name="Rectangle 4"/>
          <p:cNvSpPr>
            <a:spLocks noGrp="1"/>
          </p:cNvSpPr>
          <p:nvPr>
            <p:ph sz="half" idx="2"/>
          </p:nvPr>
        </p:nvSpPr>
        <p:spPr>
          <a:xfrm>
            <a:off x="4724400" y="1981200"/>
            <a:ext cx="4419600" cy="3492500"/>
          </a:xfrm>
        </p:spPr>
        <p:txBody>
          <a:bodyPr>
            <a:normAutofit/>
          </a:bodyPr>
          <a:lstStyle/>
          <a:p>
            <a:pPr eaLnBrk="1" hangingPunct="1">
              <a:lnSpc>
                <a:spcPct val="90000"/>
              </a:lnSpc>
              <a:buFont typeface="Arial" charset="0"/>
              <a:buNone/>
            </a:pPr>
            <a:r>
              <a:rPr lang="en-US" dirty="0" smtClean="0">
                <a:solidFill>
                  <a:schemeClr val="tx1"/>
                </a:solidFill>
              </a:rPr>
              <a:t>    New Approach</a:t>
            </a:r>
          </a:p>
          <a:p>
            <a:pPr eaLnBrk="1" hangingPunct="1">
              <a:lnSpc>
                <a:spcPct val="90000"/>
              </a:lnSpc>
              <a:buFont typeface="Arial" charset="0"/>
              <a:buNone/>
            </a:pPr>
            <a:endParaRPr lang="en-US" sz="1200" dirty="0" smtClean="0">
              <a:solidFill>
                <a:schemeClr val="tx1"/>
              </a:solidFill>
            </a:endParaRPr>
          </a:p>
          <a:p>
            <a:pPr eaLnBrk="1" hangingPunct="1">
              <a:lnSpc>
                <a:spcPct val="90000"/>
              </a:lnSpc>
            </a:pPr>
            <a:r>
              <a:rPr lang="en-US" sz="2400" dirty="0" smtClean="0">
                <a:solidFill>
                  <a:schemeClr val="tx2"/>
                </a:solidFill>
              </a:rPr>
              <a:t>Care based on continuous healing relationships</a:t>
            </a:r>
          </a:p>
          <a:p>
            <a:pPr eaLnBrk="1" hangingPunct="1">
              <a:lnSpc>
                <a:spcPct val="90000"/>
              </a:lnSpc>
            </a:pPr>
            <a:r>
              <a:rPr lang="en-US" sz="2400" dirty="0" smtClean="0">
                <a:solidFill>
                  <a:schemeClr val="tx2"/>
                </a:solidFill>
              </a:rPr>
              <a:t>Care is customized according to patient needs and values</a:t>
            </a:r>
          </a:p>
          <a:p>
            <a:pPr eaLnBrk="1" hangingPunct="1">
              <a:lnSpc>
                <a:spcPct val="90000"/>
              </a:lnSpc>
            </a:pPr>
            <a:r>
              <a:rPr lang="en-US" sz="2400" dirty="0" smtClean="0">
                <a:solidFill>
                  <a:schemeClr val="tx2"/>
                </a:solidFill>
              </a:rPr>
              <a:t>Patient is source of control</a:t>
            </a:r>
          </a:p>
          <a:p>
            <a:pPr eaLnBrk="1" hangingPunct="1">
              <a:lnSpc>
                <a:spcPct val="90000"/>
              </a:lnSpc>
            </a:pPr>
            <a:endParaRPr lang="en-US" sz="2400" dirty="0" smtClean="0">
              <a:solidFill>
                <a:schemeClr val="tx2"/>
              </a:solidFill>
            </a:endParaRPr>
          </a:p>
        </p:txBody>
      </p:sp>
      <p:sp>
        <p:nvSpPr>
          <p:cNvPr id="28676" name="Rectangle 7"/>
          <p:cNvSpPr>
            <a:spLocks noChangeArrowheads="1"/>
          </p:cNvSpPr>
          <p:nvPr/>
        </p:nvSpPr>
        <p:spPr bwMode="auto">
          <a:xfrm>
            <a:off x="533400" y="1143000"/>
            <a:ext cx="8080248" cy="461665"/>
          </a:xfrm>
          <a:prstGeom prst="rect">
            <a:avLst/>
          </a:prstGeom>
          <a:noFill/>
          <a:ln w="9525">
            <a:noFill/>
            <a:miter lim="800000"/>
            <a:headEnd/>
            <a:tailEnd/>
          </a:ln>
        </p:spPr>
        <p:txBody>
          <a:bodyPr wrap="square">
            <a:spAutoFit/>
          </a:bodyPr>
          <a:lstStyle/>
          <a:p>
            <a:pPr algn="ctr" defTabSz="914400"/>
            <a:r>
              <a:rPr lang="en-US" sz="2400" i="1" dirty="0">
                <a:solidFill>
                  <a:srgbClr val="10253F"/>
                </a:solidFill>
              </a:rPr>
              <a:t>Crossing the Quality Chasm, </a:t>
            </a:r>
            <a:r>
              <a:rPr lang="en-US" sz="2400" dirty="0">
                <a:solidFill>
                  <a:srgbClr val="10253F"/>
                </a:solidFill>
              </a:rPr>
              <a:t>Institute of Medicine, 2001</a:t>
            </a:r>
          </a:p>
        </p:txBody>
      </p:sp>
      <p:sp>
        <p:nvSpPr>
          <p:cNvPr id="6" name="Date Placeholder 5"/>
          <p:cNvSpPr>
            <a:spLocks noGrp="1"/>
          </p:cNvSpPr>
          <p:nvPr>
            <p:ph type="dt" sz="half" idx="10"/>
          </p:nvPr>
        </p:nvSpPr>
        <p:spPr/>
        <p:txBody>
          <a:bodyPr/>
          <a:lstStyle/>
          <a:p>
            <a:pPr>
              <a:defRPr/>
            </a:pPr>
            <a:fld id="{BC9029B8-96FF-48ED-90BB-EBF19AB73DAF}" type="datetime1">
              <a:rPr lang="en-US" smtClean="0"/>
              <a:pPr>
                <a:defRPr/>
              </a:pPr>
              <a:t>7/2/2013</a:t>
            </a:fld>
            <a:endParaRPr lang="en-US"/>
          </a:p>
        </p:txBody>
      </p:sp>
      <p:sp>
        <p:nvSpPr>
          <p:cNvPr id="7" name="Slide Number Placeholder 6"/>
          <p:cNvSpPr>
            <a:spLocks noGrp="1"/>
          </p:cNvSpPr>
          <p:nvPr>
            <p:ph type="sldNum" sz="quarter" idx="12"/>
          </p:nvPr>
        </p:nvSpPr>
        <p:spPr/>
        <p:txBody>
          <a:bodyPr/>
          <a:lstStyle/>
          <a:p>
            <a:pPr>
              <a:defRPr/>
            </a:pPr>
            <a:fld id="{DDB18615-08C1-43D9-ABED-91BC4A44984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983163"/>
          </a:xfrm>
        </p:spPr>
        <p:txBody>
          <a:bodyPr/>
          <a:lstStyle/>
          <a:p>
            <a:pPr algn="ctr">
              <a:buNone/>
            </a:pPr>
            <a:r>
              <a:rPr lang="en-US" u="sng" dirty="0" smtClean="0"/>
              <a:t>The Institute of Medicine </a:t>
            </a:r>
          </a:p>
          <a:p>
            <a:pPr algn="ctr">
              <a:buNone/>
            </a:pPr>
            <a:r>
              <a:rPr lang="en-US" u="sng" dirty="0" smtClean="0"/>
              <a:t>Summit on Integrative Medicine and </a:t>
            </a:r>
          </a:p>
          <a:p>
            <a:pPr algn="ctr">
              <a:buNone/>
            </a:pPr>
            <a:r>
              <a:rPr lang="en-US" u="sng" dirty="0" smtClean="0"/>
              <a:t>the Health of the Public</a:t>
            </a:r>
            <a:r>
              <a:rPr lang="en-US" dirty="0" smtClean="0"/>
              <a:t>, Feb 2009</a:t>
            </a:r>
          </a:p>
          <a:p>
            <a:pPr algn="ctr">
              <a:buNone/>
            </a:pPr>
            <a:endParaRPr lang="en-US" u="sng" dirty="0" smtClean="0"/>
          </a:p>
          <a:p>
            <a:pPr>
              <a:buNone/>
            </a:pPr>
            <a:r>
              <a:rPr lang="en-US" dirty="0" smtClean="0"/>
              <a:t>“The disease-driven approach to care has resulted in spiraling costs as well as a fragmented health system that is reactive and episodic as well as inefficient and impersonal.” </a:t>
            </a:r>
          </a:p>
          <a:p>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044057.jpg"/>
          <p:cNvPicPr>
            <a:picLocks noChangeAspect="1"/>
          </p:cNvPicPr>
          <p:nvPr/>
        </p:nvPicPr>
        <p:blipFill rotWithShape="1">
          <a:blip r:embed="rId2" cstate="print">
            <a:extLst>
              <a:ext uri="{28A0092B-C50C-407E-A947-70E740481C1C}">
                <a14:useLocalDpi xmlns:a14="http://schemas.microsoft.com/office/drawing/2010/main" xmlns="" val="0"/>
              </a:ext>
            </a:extLst>
          </a:blip>
          <a:srcRect l="27544"/>
          <a:stretch/>
        </p:blipFill>
        <p:spPr>
          <a:xfrm>
            <a:off x="491389" y="1295400"/>
            <a:ext cx="8652611" cy="4961144"/>
          </a:xfrm>
          <a:prstGeom prst="rect">
            <a:avLst/>
          </a:prstGeom>
        </p:spPr>
      </p:pic>
      <p:sp>
        <p:nvSpPr>
          <p:cNvPr id="2" name="Title 1"/>
          <p:cNvSpPr>
            <a:spLocks noGrp="1"/>
          </p:cNvSpPr>
          <p:nvPr>
            <p:ph type="title"/>
          </p:nvPr>
        </p:nvSpPr>
        <p:spPr>
          <a:xfrm>
            <a:off x="0" y="0"/>
            <a:ext cx="6705600" cy="639762"/>
          </a:xfrm>
        </p:spPr>
        <p:txBody>
          <a:bodyPr>
            <a:normAutofit/>
          </a:bodyPr>
          <a:lstStyle/>
          <a:p>
            <a:r>
              <a:rPr lang="en-US" dirty="0" smtClean="0"/>
              <a:t>The </a:t>
            </a:r>
            <a:r>
              <a:rPr lang="en-US" dirty="0"/>
              <a:t>Root Cause Of Our Failure? </a:t>
            </a:r>
          </a:p>
        </p:txBody>
      </p:sp>
      <p:sp>
        <p:nvSpPr>
          <p:cNvPr id="3" name="Content Placeholder 2"/>
          <p:cNvSpPr>
            <a:spLocks noGrp="1"/>
          </p:cNvSpPr>
          <p:nvPr>
            <p:ph idx="1"/>
          </p:nvPr>
        </p:nvSpPr>
        <p:spPr>
          <a:xfrm>
            <a:off x="381000" y="1600200"/>
            <a:ext cx="4574546" cy="4190513"/>
          </a:xfrm>
        </p:spPr>
        <p:txBody>
          <a:bodyPr>
            <a:normAutofit/>
          </a:bodyPr>
          <a:lstStyle/>
          <a:p>
            <a:pPr marL="0" lvl="0" indent="0">
              <a:buNone/>
            </a:pPr>
            <a:r>
              <a:rPr lang="en-US" dirty="0">
                <a:solidFill>
                  <a:schemeClr val="tx1"/>
                </a:solidFill>
              </a:rPr>
              <a:t>The root cause of the crisis is that we have put the disease at the center, not the </a:t>
            </a:r>
            <a:r>
              <a:rPr lang="en-US" dirty="0" smtClean="0">
                <a:solidFill>
                  <a:schemeClr val="tx1"/>
                </a:solidFill>
              </a:rPr>
              <a:t>person.</a:t>
            </a:r>
          </a:p>
          <a:p>
            <a:pPr marL="0" lvl="0" indent="0">
              <a:buNone/>
            </a:pPr>
            <a:endParaRPr lang="en-US" dirty="0" smtClean="0"/>
          </a:p>
          <a:p>
            <a:pPr marL="0" lvl="0" indent="0">
              <a:buNone/>
            </a:pPr>
            <a:r>
              <a:rPr lang="en-US" dirty="0" smtClean="0">
                <a:solidFill>
                  <a:schemeClr val="tx1"/>
                </a:solidFill>
              </a:rPr>
              <a:t>A few illustrations</a:t>
            </a:r>
          </a:p>
          <a:p>
            <a:pPr marL="0" lv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8</a:t>
            </a:fld>
            <a:endParaRPr lang="en-US" dirty="0"/>
          </a:p>
        </p:txBody>
      </p:sp>
      <p:sp>
        <p:nvSpPr>
          <p:cNvPr id="7" name="TextBox 6"/>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lumMod val="50000"/>
                  </a:schemeClr>
                </a:solidFill>
                <a:latin typeface="Myriad Pro"/>
                <a:cs typeface="Myriad Pro"/>
              </a:rPr>
              <a:t>VETERANS HEALTH ADMINISTRATION</a:t>
            </a:r>
          </a:p>
        </p:txBody>
      </p:sp>
    </p:spTree>
    <p:extLst>
      <p:ext uri="{BB962C8B-B14F-4D97-AF65-F5344CB8AC3E}">
        <p14:creationId xmlns:p14="http://schemas.microsoft.com/office/powerpoint/2010/main" xmlns="" val="399802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315200" cy="639762"/>
          </a:xfrm>
        </p:spPr>
        <p:txBody>
          <a:bodyPr/>
          <a:lstStyle/>
          <a:p>
            <a:r>
              <a:rPr lang="en-US" dirty="0" smtClean="0"/>
              <a:t>Precursors to Suicide</a:t>
            </a:r>
            <a:endParaRPr lang="en-US" dirty="0"/>
          </a:p>
        </p:txBody>
      </p:sp>
      <p:sp>
        <p:nvSpPr>
          <p:cNvPr id="3" name="Content Placeholder 2"/>
          <p:cNvSpPr>
            <a:spLocks noGrp="1"/>
          </p:cNvSpPr>
          <p:nvPr>
            <p:ph idx="1"/>
          </p:nvPr>
        </p:nvSpPr>
        <p:spPr>
          <a:xfrm>
            <a:off x="228600" y="1066800"/>
            <a:ext cx="8686800" cy="5059363"/>
          </a:xfrm>
        </p:spPr>
        <p:txBody>
          <a:bodyPr>
            <a:normAutofit/>
          </a:bodyPr>
          <a:lstStyle/>
          <a:p>
            <a:r>
              <a:rPr lang="en-US" dirty="0" smtClean="0"/>
              <a:t>PTSD, Depression, Sleep-disorders, Pain, Substance Abuse</a:t>
            </a:r>
          </a:p>
          <a:p>
            <a:endParaRPr lang="en-US" dirty="0" smtClean="0"/>
          </a:p>
          <a:p>
            <a:r>
              <a:rPr lang="en-US" dirty="0" smtClean="0"/>
              <a:t>All areas where the find it-fix it model fails</a:t>
            </a:r>
          </a:p>
          <a:p>
            <a:endParaRPr lang="en-US" dirty="0" smtClean="0"/>
          </a:p>
          <a:p>
            <a:r>
              <a:rPr lang="en-US" dirty="0" smtClean="0"/>
              <a:t>We did the clinical reminders, we met the measures, but missed their suffering</a:t>
            </a:r>
          </a:p>
          <a:p>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7/2/2013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9</a:t>
            </a:fld>
            <a:endParaRPr lang="en-US"/>
          </a:p>
        </p:txBody>
      </p:sp>
    </p:spTree>
  </p:cSld>
  <p:clrMapOvr>
    <a:masterClrMapping/>
  </p:clrMapOvr>
</p:sld>
</file>

<file path=ppt/theme/theme1.xml><?xml version="1.0" encoding="utf-8"?>
<a:theme xmlns:a="http://schemas.openxmlformats.org/drawingml/2006/main" name="VHAExcellence.PPT.TemplateBlueMaroon.4.25.2011DRAFT">
  <a:themeElements>
    <a:clrScheme name="VHA">
      <a:dk1>
        <a:sysClr val="windowText" lastClr="000000"/>
      </a:dk1>
      <a:lt1>
        <a:sysClr val="window" lastClr="FFFFFF"/>
      </a:lt1>
      <a:dk2>
        <a:srgbClr val="1F497D"/>
      </a:dk2>
      <a:lt2>
        <a:srgbClr val="EEECE1"/>
      </a:lt2>
      <a:accent1>
        <a:srgbClr val="4F81BD"/>
      </a:accent1>
      <a:accent2>
        <a:srgbClr val="C0504D"/>
      </a:accent2>
      <a:accent3>
        <a:srgbClr val="4F81BD"/>
      </a:accent3>
      <a:accent4>
        <a:srgbClr val="C0504D"/>
      </a:accent4>
      <a:accent5>
        <a:srgbClr val="4F81BD"/>
      </a:accent5>
      <a:accent6>
        <a:srgbClr val="C0504D"/>
      </a:accent6>
      <a:hlink>
        <a:srgbClr val="00007F"/>
      </a:hlink>
      <a:folHlink>
        <a:srgbClr val="76923C"/>
      </a:folHlink>
    </a:clrScheme>
    <a:fontScheme name="VHA">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VHAExcellence.PPT.TemplateBlueMaroon.4.25.2011DRAFT</Template>
  <TotalTime>11770</TotalTime>
  <Words>1626</Words>
  <Application>Microsoft Office PowerPoint</Application>
  <PresentationFormat>On-screen Show (4:3)</PresentationFormat>
  <Paragraphs>241</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VHAExcellence.PPT.TemplateBlueMaroon.4.25.2011DRAFT</vt:lpstr>
      <vt:lpstr>A Pivotal Transformation for Health Care</vt:lpstr>
      <vt:lpstr>The Economics and the Outcomes</vt:lpstr>
      <vt:lpstr>Healthcare Trends in the last Decade  </vt:lpstr>
      <vt:lpstr>The U.S. is in a REAL crisis</vt:lpstr>
      <vt:lpstr>VHA Mission</vt:lpstr>
      <vt:lpstr>IOM Rules for the 21st Century  Health Care System</vt:lpstr>
      <vt:lpstr>Slide 7</vt:lpstr>
      <vt:lpstr>The Root Cause Of Our Failure? </vt:lpstr>
      <vt:lpstr>Precursors to Suicide</vt:lpstr>
      <vt:lpstr>Slide 10</vt:lpstr>
      <vt:lpstr>VHA Strategic Goals, 2013 - 2018</vt:lpstr>
      <vt:lpstr>Personalized, Proactive, Patient-Driven</vt:lpstr>
      <vt:lpstr>Slide 13</vt:lpstr>
      <vt:lpstr>The WHAT Expands </vt:lpstr>
      <vt:lpstr>Slide 15</vt:lpstr>
      <vt:lpstr>The HOW Expands</vt:lpstr>
      <vt:lpstr>Slide 17</vt:lpstr>
      <vt:lpstr>The Job of Our Office</vt:lpstr>
      <vt:lpstr>Slide 19</vt:lpstr>
      <vt:lpstr>Slide 20</vt:lpstr>
      <vt:lpstr>Slide 21</vt:lpstr>
      <vt:lpstr>Slide 22</vt:lpstr>
      <vt:lpstr>Slide 23</vt:lpstr>
      <vt:lpstr>Slide 24</vt:lpstr>
      <vt:lpstr>Slide 25</vt:lpstr>
      <vt:lpstr>Slide 26</vt:lpstr>
      <vt:lpstr>Resources and Tools</vt:lpstr>
      <vt:lpstr>Slide 28</vt:lpstr>
      <vt:lpstr>Patient Centered Education </vt:lpstr>
      <vt:lpstr>Slide 30</vt:lpstr>
      <vt:lpstr>VHA Wide Field Based Implementation </vt:lpstr>
      <vt:lpstr>Slide 32</vt:lpstr>
      <vt:lpstr>Current Field Engagements </vt:lpstr>
      <vt:lpstr>Field Engagements Continued</vt:lpstr>
      <vt:lpstr>Consultation, Resources and Services</vt:lpstr>
      <vt:lpstr>Slide 36</vt:lpstr>
      <vt:lpstr>Now, we can help them be mission ready for their lives,  optimizing their health in service of what matters to them.    </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Health Care Overview</dc:title>
  <dc:creator>Lydia V.Valdez</dc:creator>
  <cp:lastModifiedBy>EIE Desktop Technologies</cp:lastModifiedBy>
  <cp:revision>800</cp:revision>
  <dcterms:created xsi:type="dcterms:W3CDTF">2011-05-09T17:45:46Z</dcterms:created>
  <dcterms:modified xsi:type="dcterms:W3CDTF">2013-07-02T20:18:56Z</dcterms:modified>
</cp:coreProperties>
</file>